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18" r:id="rId1"/>
  </p:sldMasterIdLst>
  <p:notesMasterIdLst>
    <p:notesMasterId r:id="rId94"/>
  </p:notesMasterIdLst>
  <p:sldIdLst>
    <p:sldId id="256" r:id="rId2"/>
    <p:sldId id="326" r:id="rId3"/>
    <p:sldId id="421" r:id="rId4"/>
    <p:sldId id="428" r:id="rId5"/>
    <p:sldId id="430" r:id="rId6"/>
    <p:sldId id="432" r:id="rId7"/>
    <p:sldId id="433" r:id="rId8"/>
    <p:sldId id="434" r:id="rId9"/>
    <p:sldId id="435" r:id="rId10"/>
    <p:sldId id="436" r:id="rId11"/>
    <p:sldId id="423" r:id="rId12"/>
    <p:sldId id="437" r:id="rId13"/>
    <p:sldId id="439" r:id="rId14"/>
    <p:sldId id="440" r:id="rId15"/>
    <p:sldId id="441" r:id="rId16"/>
    <p:sldId id="438" r:id="rId17"/>
    <p:sldId id="442" r:id="rId18"/>
    <p:sldId id="443" r:id="rId19"/>
    <p:sldId id="444" r:id="rId20"/>
    <p:sldId id="447" r:id="rId21"/>
    <p:sldId id="469" r:id="rId22"/>
    <p:sldId id="470" r:id="rId23"/>
    <p:sldId id="424" r:id="rId24"/>
    <p:sldId id="454" r:id="rId25"/>
    <p:sldId id="373" r:id="rId26"/>
    <p:sldId id="374" r:id="rId27"/>
    <p:sldId id="375" r:id="rId28"/>
    <p:sldId id="376" r:id="rId29"/>
    <p:sldId id="377" r:id="rId30"/>
    <p:sldId id="378" r:id="rId31"/>
    <p:sldId id="379" r:id="rId32"/>
    <p:sldId id="380" r:id="rId33"/>
    <p:sldId id="445" r:id="rId34"/>
    <p:sldId id="450" r:id="rId35"/>
    <p:sldId id="448" r:id="rId36"/>
    <p:sldId id="391" r:id="rId37"/>
    <p:sldId id="384" r:id="rId38"/>
    <p:sldId id="385" r:id="rId39"/>
    <p:sldId id="386" r:id="rId40"/>
    <p:sldId id="387" r:id="rId41"/>
    <p:sldId id="388" r:id="rId42"/>
    <p:sldId id="389" r:id="rId43"/>
    <p:sldId id="390" r:id="rId44"/>
    <p:sldId id="453" r:id="rId45"/>
    <p:sldId id="449" r:id="rId46"/>
    <p:sldId id="455" r:id="rId47"/>
    <p:sldId id="456" r:id="rId48"/>
    <p:sldId id="457" r:id="rId49"/>
    <p:sldId id="458" r:id="rId50"/>
    <p:sldId id="459" r:id="rId51"/>
    <p:sldId id="446" r:id="rId52"/>
    <p:sldId id="398" r:id="rId53"/>
    <p:sldId id="462" r:id="rId54"/>
    <p:sldId id="463" r:id="rId55"/>
    <p:sldId id="464" r:id="rId56"/>
    <p:sldId id="465" r:id="rId57"/>
    <p:sldId id="425" r:id="rId58"/>
    <p:sldId id="405" r:id="rId59"/>
    <p:sldId id="406" r:id="rId60"/>
    <p:sldId id="407" r:id="rId61"/>
    <p:sldId id="466" r:id="rId62"/>
    <p:sldId id="409" r:id="rId63"/>
    <p:sldId id="410" r:id="rId64"/>
    <p:sldId id="460" r:id="rId65"/>
    <p:sldId id="467" r:id="rId66"/>
    <p:sldId id="461" r:id="rId67"/>
    <p:sldId id="451" r:id="rId68"/>
    <p:sldId id="468" r:id="rId69"/>
    <p:sldId id="452" r:id="rId70"/>
    <p:sldId id="412" r:id="rId71"/>
    <p:sldId id="471" r:id="rId72"/>
    <p:sldId id="473" r:id="rId73"/>
    <p:sldId id="474" r:id="rId74"/>
    <p:sldId id="472" r:id="rId75"/>
    <p:sldId id="476" r:id="rId76"/>
    <p:sldId id="478" r:id="rId77"/>
    <p:sldId id="479" r:id="rId78"/>
    <p:sldId id="475" r:id="rId79"/>
    <p:sldId id="485" r:id="rId80"/>
    <p:sldId id="477" r:id="rId81"/>
    <p:sldId id="480" r:id="rId82"/>
    <p:sldId id="483" r:id="rId83"/>
    <p:sldId id="482" r:id="rId84"/>
    <p:sldId id="481" r:id="rId85"/>
    <p:sldId id="488" r:id="rId86"/>
    <p:sldId id="487" r:id="rId87"/>
    <p:sldId id="486" r:id="rId88"/>
    <p:sldId id="491" r:id="rId89"/>
    <p:sldId id="493" r:id="rId90"/>
    <p:sldId id="494" r:id="rId91"/>
    <p:sldId id="495" r:id="rId92"/>
    <p:sldId id="496" r:id="rId9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096"/>
    <p:restoredTop sz="83659"/>
  </p:normalViewPr>
  <p:slideViewPr>
    <p:cSldViewPr snapToGrid="0" snapToObjects="1">
      <p:cViewPr varScale="1">
        <p:scale>
          <a:sx n="75" d="100"/>
          <a:sy n="75" d="100"/>
        </p:scale>
        <p:origin x="73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notesMaster" Target="notesMasters/notesMaster1.xml"/><Relationship Id="rId95" Type="http://schemas.openxmlformats.org/officeDocument/2006/relationships/presProps" Target="presProps.xml"/><Relationship Id="rId96" Type="http://schemas.openxmlformats.org/officeDocument/2006/relationships/viewProps" Target="viewProps.xml"/><Relationship Id="rId97" Type="http://schemas.openxmlformats.org/officeDocument/2006/relationships/theme" Target="theme/theme1.xml"/><Relationship Id="rId98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896AE0-B62B-A94F-9A1B-F12DBAD1BB6D}" type="datetimeFigureOut">
              <a:rPr lang="en-US" smtClean="0"/>
              <a:t>10/9/18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33C70C-4725-714F-A435-F222EA650C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9618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0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3C70C-4725-714F-A435-F222EA650CA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7446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3C70C-4725-714F-A435-F222EA650CA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4199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do the</a:t>
            </a:r>
            <a:r>
              <a:rPr lang="en-US" baseline="0" dirty="0" smtClean="0"/>
              <a:t> different statements here mean?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3C70C-4725-714F-A435-F222EA650CA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6763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do the</a:t>
            </a:r>
            <a:r>
              <a:rPr lang="en-US" baseline="0" dirty="0" smtClean="0"/>
              <a:t> different statements here mean?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3C70C-4725-714F-A435-F222EA650CA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4117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</a:t>
            </a:r>
            <a:r>
              <a:rPr lang="en-US" baseline="0" dirty="0" smtClean="0"/>
              <a:t> about this?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3C70C-4725-714F-A435-F222EA650CA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6714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</a:t>
            </a:r>
            <a:r>
              <a:rPr lang="en-US" baseline="0" dirty="0" smtClean="0"/>
              <a:t> about this?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3C70C-4725-714F-A435-F222EA650CA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9139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3C70C-4725-714F-A435-F222EA650CA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5165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</a:t>
            </a:r>
            <a:r>
              <a:rPr lang="en-US" baseline="0" dirty="0" smtClean="0"/>
              <a:t> is a pointer to the first element in the array.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3C70C-4725-714F-A435-F222EA650CA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4874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3C70C-4725-714F-A435-F222EA650CA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11148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3C70C-4725-714F-A435-F222EA650CA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880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You</a:t>
            </a:r>
            <a:r>
              <a:rPr lang="en-US" baseline="0" dirty="0" smtClean="0"/>
              <a:t> can use cs1010_read_long_array() and then just assign it to long *a because internally the function is helping you to allocate memory for that array.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3C70C-4725-714F-A435-F222EA650CA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1493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3C70C-4725-714F-A435-F222EA650CA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1081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</a:t>
            </a:r>
            <a:r>
              <a:rPr lang="en-US" baseline="0" dirty="0" smtClean="0"/>
              <a:t> means to do *(&amp;a[0] + 1)  or *(a + 1)  --- pointer arithmetic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3C70C-4725-714F-A435-F222EA650CA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9602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</a:t>
            </a:r>
            <a:r>
              <a:rPr lang="en-US" baseline="0" dirty="0" smtClean="0"/>
              <a:t> means to do *(&amp;a[0] + </a:t>
            </a:r>
            <a:r>
              <a:rPr lang="en-US" baseline="0" smtClean="0"/>
              <a:t>1)  or *(a + 1)  </a:t>
            </a:r>
            <a:r>
              <a:rPr lang="en-US" baseline="0" dirty="0" smtClean="0"/>
              <a:t>--- </a:t>
            </a:r>
            <a:r>
              <a:rPr lang="en-US" baseline="0" smtClean="0"/>
              <a:t>pointer arithmetic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3C70C-4725-714F-A435-F222EA650CA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597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(5 mins)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3C70C-4725-714F-A435-F222EA650CA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19303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(5 mins)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3C70C-4725-714F-A435-F222EA650CAD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69848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KIV: tail recursion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3C70C-4725-714F-A435-F222EA650CAD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87786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KIV: tail recursion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3C70C-4725-714F-A435-F222EA650CAD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5201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(5 mins)</a:t>
            </a:r>
          </a:p>
          <a:p>
            <a:endParaRPr lang="en-US" dirty="0" smtClean="0"/>
          </a:p>
          <a:p>
            <a:r>
              <a:rPr lang="en-US" dirty="0" smtClean="0"/>
              <a:t>What</a:t>
            </a:r>
            <a:r>
              <a:rPr lang="en-US" baseline="0" dirty="0" smtClean="0"/>
              <a:t> will be printed? (10)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3C70C-4725-714F-A435-F222EA650CAD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65619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(5 mins)</a:t>
            </a:r>
          </a:p>
          <a:p>
            <a:r>
              <a:rPr lang="en-US" dirty="0" smtClean="0"/>
              <a:t>Anyone knows</a:t>
            </a:r>
            <a:r>
              <a:rPr lang="en-US" baseline="0" dirty="0" smtClean="0"/>
              <a:t> what the answer is? (123, -1, 123, -1)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Let’s draw</a:t>
            </a:r>
            <a:r>
              <a:rPr lang="en-US" baseline="0" dirty="0" smtClean="0"/>
              <a:t> a simple diagram for this part first to understand why.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3C70C-4725-714F-A435-F222EA650CAD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04962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about this part? (123, 1946,</a:t>
            </a:r>
            <a:r>
              <a:rPr lang="en-US" baseline="0" dirty="0" smtClean="0"/>
              <a:t> 1946, 1946)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3C70C-4725-714F-A435-F222EA650CAD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81188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about this part? (123, 10, 10, 10</a:t>
            </a:r>
            <a:r>
              <a:rPr lang="en-US" baseline="0" dirty="0" smtClean="0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3C70C-4725-714F-A435-F222EA650CAD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2840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(20 mins)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3C70C-4725-714F-A435-F222EA650CA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1065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(5 mins)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3C70C-4725-714F-A435-F222EA650CAD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73451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When we return</a:t>
            </a:r>
            <a:r>
              <a:rPr lang="en-US" baseline="0" smtClean="0"/>
              <a:t> from the function, the memory on the stack is returned to the OS!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3C70C-4725-714F-A435-F222EA650CAD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93466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3C70C-4725-714F-A435-F222EA650CAD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00792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3C70C-4725-714F-A435-F222EA650CAD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05744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Similarly,</a:t>
            </a:r>
            <a:r>
              <a:rPr lang="en-US" baseline="0" dirty="0" smtClean="0"/>
              <a:t> when the function returns here, the memory on the stack is reclaimed by the OS.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3C70C-4725-714F-A435-F222EA650CAD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80220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(5</a:t>
            </a:r>
            <a:r>
              <a:rPr lang="en-US" baseline="0" dirty="0" smtClean="0"/>
              <a:t> mins)</a:t>
            </a:r>
          </a:p>
          <a:p>
            <a:endParaRPr lang="en-US" baseline="0" dirty="0" smtClean="0"/>
          </a:p>
          <a:p>
            <a:r>
              <a:rPr lang="en-US" baseline="0" dirty="0" smtClean="0"/>
              <a:t>Since everyone has done assignment 3, it should not be unfamiliar to you. What is the general approach? One more thing to think about: what should the sum be </a:t>
            </a:r>
            <a:r>
              <a:rPr lang="en-US" baseline="0" dirty="0" err="1" smtClean="0"/>
              <a:t>initialised</a:t>
            </a:r>
            <a:r>
              <a:rPr lang="en-US" baseline="0" dirty="0" smtClean="0"/>
              <a:t> to?</a:t>
            </a:r>
          </a:p>
          <a:p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(</a:t>
            </a:r>
            <a:r>
              <a:rPr lang="en-US" dirty="0" smtClean="0"/>
              <a:t>Just one thing to take note</a:t>
            </a:r>
            <a:r>
              <a:rPr lang="en-US" baseline="0" dirty="0" smtClean="0"/>
              <a:t> </a:t>
            </a:r>
            <a:r>
              <a:rPr lang="mr-IN" baseline="0" dirty="0" smtClean="0"/>
              <a:t>–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initialise</a:t>
            </a:r>
            <a:r>
              <a:rPr lang="en-US" baseline="0" dirty="0" smtClean="0"/>
              <a:t> sum to the first element in the array! (e.g. all elements in the array &lt; 0)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3C70C-4725-714F-A435-F222EA650CAD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2733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Just one thing to take note</a:t>
            </a:r>
            <a:r>
              <a:rPr lang="en-US" baseline="0" dirty="0" smtClean="0"/>
              <a:t> </a:t>
            </a:r>
            <a:r>
              <a:rPr lang="mr-IN" baseline="0" dirty="0" smtClean="0"/>
              <a:t>–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initialise</a:t>
            </a:r>
            <a:r>
              <a:rPr lang="en-US" baseline="0" dirty="0" smtClean="0"/>
              <a:t> sum to the first element in the array! (e.g. all elements in the array &lt; 0)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3C70C-4725-714F-A435-F222EA650CAD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51656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(5 mins)</a:t>
            </a:r>
          </a:p>
          <a:p>
            <a:r>
              <a:rPr lang="en-US" dirty="0" smtClean="0"/>
              <a:t>This</a:t>
            </a:r>
            <a:r>
              <a:rPr lang="en-US" baseline="0" dirty="0" smtClean="0"/>
              <a:t> function basically finds the maximum in a given list by going through the list element by element.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3C70C-4725-714F-A435-F222EA650CAD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77920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is wrong with this?</a:t>
            </a:r>
            <a:r>
              <a:rPr lang="en-US" baseline="0" dirty="0" smtClean="0"/>
              <a:t> (trying to access memory beyond the length of a </a:t>
            </a:r>
            <a:r>
              <a:rPr lang="en-US" baseline="0" dirty="0" smtClean="0">
                <a:sym typeface="Wingdings"/>
              </a:rPr>
              <a:t> will access some random memory location and get the value there)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3C70C-4725-714F-A435-F222EA650CAD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8240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Extra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question [no need to ask]: is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dirty="0" smtClean="0"/>
              <a:t>&amp;list[1]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pointing to </a:t>
            </a:r>
            <a:r>
              <a:rPr lang="en-US" dirty="0" smtClean="0"/>
              <a:t>list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and </a:t>
            </a:r>
            <a:r>
              <a:rPr lang="en-US" dirty="0" smtClean="0"/>
              <a:t>&amp;list[2]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pointing to </a:t>
            </a:r>
            <a:r>
              <a:rPr lang="en-US" dirty="0" smtClean="0"/>
              <a:t>length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 The answer is no, since the stack frame also contains additional information not covered in CS1010 (such as returned address and stack pointer)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3C70C-4725-714F-A435-F222EA650CAD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496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Let’s say you have a variable</a:t>
            </a:r>
            <a:r>
              <a:rPr lang="en-US" baseline="0" dirty="0" smtClean="0"/>
              <a:t> x, and its value is stored somewhere in memory,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3C70C-4725-714F-A435-F222EA650CA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26224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(5 mins)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3C70C-4725-714F-A435-F222EA650CAD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2243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 </a:t>
            </a:r>
            <a:r>
              <a:rPr lang="en-US" dirty="0" err="1" smtClean="0"/>
              <a:t>penalised</a:t>
            </a:r>
            <a:r>
              <a:rPr lang="en-US" dirty="0" smtClean="0"/>
              <a:t>,</a:t>
            </a:r>
            <a:r>
              <a:rPr lang="en-US" baseline="0" dirty="0" smtClean="0"/>
              <a:t> but you can do type casting cs1010_read_double_array((</a:t>
            </a:r>
            <a:r>
              <a:rPr lang="en-US" baseline="0" dirty="0" err="1" smtClean="0"/>
              <a:t>int</a:t>
            </a:r>
            <a:r>
              <a:rPr lang="en-US" baseline="0" dirty="0" smtClean="0"/>
              <a:t>) k) if you want to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3C70C-4725-714F-A435-F222EA650CAD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63265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Glad to see more code comments now, but some comments are really not necessary. For example, print the axis. </a:t>
            </a:r>
          </a:p>
          <a:p>
            <a:endParaRPr lang="en-US" dirty="0" smtClean="0"/>
          </a:p>
          <a:p>
            <a:r>
              <a:rPr lang="en-US" dirty="0" smtClean="0"/>
              <a:t>And also,</a:t>
            </a:r>
            <a:r>
              <a:rPr lang="en-US" baseline="0" dirty="0" smtClean="0"/>
              <a:t> too many comments and you might accidentally comment out wanted code!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3C70C-4725-714F-A435-F222EA650CAD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9726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</a:t>
            </a:r>
            <a:r>
              <a:rPr lang="en-US" baseline="0" dirty="0" smtClean="0"/>
              <a:t>, what will you get for the print statement here? (2 </a:t>
            </a:r>
            <a:r>
              <a:rPr lang="mr-IN" baseline="0" dirty="0" smtClean="0"/>
              <a:t>–</a:t>
            </a:r>
            <a:r>
              <a:rPr lang="en-US" baseline="0" dirty="0" smtClean="0"/>
              <a:t> the memory location of variable x).</a:t>
            </a:r>
          </a:p>
          <a:p>
            <a:endParaRPr lang="en-US" baseline="0" dirty="0" smtClean="0"/>
          </a:p>
          <a:p>
            <a:r>
              <a:rPr lang="en-US" baseline="0" dirty="0" smtClean="0"/>
              <a:t>(You must do casting when you print because otherwise &amp;x is of type long pointer </a:t>
            </a:r>
            <a:r>
              <a:rPr lang="mr-IN" baseline="0" dirty="0" smtClean="0"/>
              <a:t>–</a:t>
            </a:r>
            <a:r>
              <a:rPr lang="en-US" baseline="0" dirty="0" smtClean="0"/>
              <a:t> see next few slides)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3C70C-4725-714F-A435-F222EA650CA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4840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Then we have the deference</a:t>
            </a:r>
            <a:r>
              <a:rPr lang="en-US" baseline="0" dirty="0" smtClean="0"/>
              <a:t> operator, which is the reverse of the address-of operator. Basically, it means the location of address. (more like location of address of location that contains x)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3C70C-4725-714F-A435-F222EA650CA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8085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Take</a:t>
            </a:r>
            <a:r>
              <a:rPr lang="en-US" baseline="0" dirty="0" smtClean="0"/>
              <a:t> note that a pointer must be the same type as the value whose memory location it is pointing to.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3C70C-4725-714F-A435-F222EA650CA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2321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Take</a:t>
            </a:r>
            <a:r>
              <a:rPr lang="en-US" baseline="0" dirty="0" smtClean="0"/>
              <a:t> note that a pointer must be the same type as the value whose memory location it is pointing to.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3C70C-4725-714F-A435-F222EA650CA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9258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(option A)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3C70C-4725-714F-A435-F222EA650CA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9125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36346" y="1788454"/>
            <a:ext cx="6270922" cy="2098226"/>
          </a:xfrm>
        </p:spPr>
        <p:txBody>
          <a:bodyPr anchor="b">
            <a:noAutofit/>
          </a:bodyPr>
          <a:lstStyle>
            <a:lvl1pPr algn="ctr">
              <a:defRPr sz="6000" cap="all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09930" y="3956280"/>
            <a:ext cx="5123755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64644" y="6453386"/>
            <a:ext cx="1205958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C7F65E36-8EA5-8A4A-8500-5FA2BAAE7B0B}" type="datetimeFigureOut">
              <a:rPr lang="en-US" smtClean="0"/>
              <a:t>10/9/18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38041" y="6453386"/>
            <a:ext cx="5267533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373012" y="6453386"/>
            <a:ext cx="1197219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12879AE5-4784-1349-90A9-33444C7F4D33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564643" y="744469"/>
            <a:ext cx="8005589" cy="5349671"/>
            <a:chOff x="564643" y="744469"/>
            <a:chExt cx="8005589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6113972" y="1685652"/>
              <a:ext cx="2456260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357"/>
                  </a:lnTo>
                  <a:lnTo>
                    <a:pt x="8761" y="935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564643" y="744469"/>
              <a:ext cx="2456505" cy="4408488"/>
            </a:xfrm>
            <a:custGeom>
              <a:avLst/>
              <a:gdLst/>
              <a:ahLst/>
              <a:cxnLst/>
              <a:rect l="l" t="t" r="r" b="b"/>
              <a:pathLst>
                <a:path w="10001" h="10000">
                  <a:moveTo>
                    <a:pt x="8762" y="0"/>
                  </a:moveTo>
                  <a:lnTo>
                    <a:pt x="10001" y="0"/>
                  </a:lnTo>
                  <a:lnTo>
                    <a:pt x="10001" y="10000"/>
                  </a:lnTo>
                  <a:lnTo>
                    <a:pt x="1" y="10000"/>
                  </a:lnTo>
                  <a:cubicBezTo>
                    <a:pt x="-2" y="9766"/>
                    <a:pt x="4" y="9586"/>
                    <a:pt x="1" y="9352"/>
                  </a:cubicBezTo>
                  <a:lnTo>
                    <a:pt x="8762" y="9346"/>
                  </a:lnTo>
                  <a:lnTo>
                    <a:pt x="8762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8700" y="2295526"/>
            <a:ext cx="7200900" cy="35718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65E36-8EA5-8A4A-8500-5FA2BAAE7B0B}" type="datetimeFigureOut">
              <a:rPr lang="en-US" smtClean="0"/>
              <a:t>10/9/18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879AE5-4784-1349-90A9-33444C7F4D3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80797" y="624156"/>
            <a:ext cx="1490950" cy="52432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8700" y="624156"/>
            <a:ext cx="5724525" cy="52432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65E36-8EA5-8A4A-8500-5FA2BAAE7B0B}" type="datetimeFigureOut">
              <a:rPr lang="en-US" smtClean="0"/>
              <a:t>10/9/18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879AE5-4784-1349-90A9-33444C7F4D3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800"/>
            </a:lvl1pPr>
            <a:lvl2pPr>
              <a:defRPr sz="2800"/>
            </a:lvl2pPr>
            <a:lvl3pPr>
              <a:defRPr sz="2400"/>
            </a:lvl3pPr>
            <a:lvl4pPr>
              <a:defRPr sz="2400"/>
            </a:lvl4pPr>
            <a:lvl5pPr>
              <a:defRPr sz="20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65E36-8EA5-8A4A-8500-5FA2BAAE7B0B}" type="datetimeFigureOut">
              <a:rPr lang="en-US" smtClean="0"/>
              <a:t>10/9/18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879AE5-4784-1349-90A9-33444C7F4D3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3769" y="1301361"/>
            <a:ext cx="7209728" cy="2852737"/>
          </a:xfrm>
        </p:spPr>
        <p:txBody>
          <a:bodyPr anchor="b">
            <a:normAutofit/>
          </a:bodyPr>
          <a:lstStyle>
            <a:lvl1pPr algn="r">
              <a:defRPr sz="6000" cap="all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3769" y="4216328"/>
            <a:ext cx="7209728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tx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4181" y="6453386"/>
            <a:ext cx="1216807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7F65E36-8EA5-8A4A-8500-5FA2BAAE7B0B}" type="datetimeFigureOut">
              <a:rPr lang="en-US" smtClean="0"/>
              <a:t>10/9/18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38234" y="6453386"/>
            <a:ext cx="5267533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373012" y="6453386"/>
            <a:ext cx="119721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2879AE5-4784-1349-90A9-33444C7F4D3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 6"/>
          <p:cNvSpPr/>
          <p:nvPr/>
        </p:nvSpPr>
        <p:spPr bwMode="auto">
          <a:xfrm>
            <a:off x="6113972" y="1685652"/>
            <a:ext cx="2456260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8" name="Freeform 7" title="Crop Mark"/>
          <p:cNvSpPr/>
          <p:nvPr/>
        </p:nvSpPr>
        <p:spPr bwMode="auto">
          <a:xfrm>
            <a:off x="6113972" y="1685652"/>
            <a:ext cx="2456260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8700" y="2286000"/>
            <a:ext cx="3335840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94052" y="2286000"/>
            <a:ext cx="3335840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65E36-8EA5-8A4A-8500-5FA2BAAE7B0B}" type="datetimeFigureOut">
              <a:rPr lang="en-US" smtClean="0"/>
              <a:t>10/9/18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879AE5-4784-1349-90A9-33444C7F4D3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700" y="685800"/>
            <a:ext cx="72009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8700" y="2340230"/>
            <a:ext cx="3335840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2400" b="0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8700" y="3305208"/>
            <a:ext cx="3335839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93760" y="2349754"/>
            <a:ext cx="3335840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2400" b="0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93760" y="3305208"/>
            <a:ext cx="3335840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65E36-8EA5-8A4A-8500-5FA2BAAE7B0B}" type="datetimeFigureOut">
              <a:rPr lang="en-US" smtClean="0"/>
              <a:t>10/9/18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879AE5-4784-1349-90A9-33444C7F4D3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65E36-8EA5-8A4A-8500-5FA2BAAE7B0B}" type="datetimeFigureOut">
              <a:rPr lang="en-US" smtClean="0"/>
              <a:t>10/9/18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879AE5-4784-1349-90A9-33444C7F4D3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65E36-8EA5-8A4A-8500-5FA2BAAE7B0B}" type="datetimeFigureOut">
              <a:rPr lang="en-US" smtClean="0"/>
              <a:t>10/9/18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879AE5-4784-1349-90A9-33444C7F4D3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397764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2925" y="685800"/>
            <a:ext cx="289179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400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92015" y="685801"/>
            <a:ext cx="3909060" cy="5175250"/>
          </a:xfrm>
        </p:spPr>
        <p:txBody>
          <a:bodyPr/>
          <a:lstStyle>
            <a:lvl1pPr>
              <a:defRPr sz="1500"/>
            </a:lvl1pPr>
            <a:lvl2pPr>
              <a:defRPr sz="1500"/>
            </a:lvl2pPr>
            <a:lvl3pPr>
              <a:defRPr sz="1350"/>
            </a:lvl3pPr>
            <a:lvl4pPr>
              <a:defRPr sz="135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42925" y="2856344"/>
            <a:ext cx="2891790" cy="3011056"/>
          </a:xfrm>
        </p:spPr>
        <p:txBody>
          <a:bodyPr>
            <a:normAutofit/>
          </a:bodyPr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42925" y="6453386"/>
            <a:ext cx="90342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7F65E36-8EA5-8A4A-8500-5FA2BAAE7B0B}" type="datetimeFigureOut">
              <a:rPr lang="en-US" smtClean="0"/>
              <a:t>10/9/18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654459" y="6453386"/>
            <a:ext cx="1780256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412355" y="6453386"/>
            <a:ext cx="119721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2879AE5-4784-1349-90A9-33444C7F4D33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977640" y="376"/>
            <a:ext cx="17145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 title="Divider Bar"/>
          <p:cNvSpPr/>
          <p:nvPr/>
        </p:nvSpPr>
        <p:spPr>
          <a:xfrm>
            <a:off x="3977640" y="376"/>
            <a:ext cx="17145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397764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2925" y="685800"/>
            <a:ext cx="289179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4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149090" y="1"/>
            <a:ext cx="4994910" cy="6857999"/>
          </a:xfrm>
        </p:spPr>
        <p:txBody>
          <a:bodyPr anchor="t">
            <a:normAutofit/>
          </a:bodyPr>
          <a:lstStyle>
            <a:lvl1pPr marL="0" indent="0">
              <a:buNone/>
              <a:defRPr sz="1500"/>
            </a:lvl1pPr>
            <a:lvl2pPr marL="342900" indent="0">
              <a:buNone/>
              <a:defRPr sz="1500"/>
            </a:lvl2pPr>
            <a:lvl3pPr marL="685800" indent="0">
              <a:buNone/>
              <a:defRPr sz="15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42925" y="2855968"/>
            <a:ext cx="2891790" cy="3011432"/>
          </a:xfrm>
        </p:spPr>
        <p:txBody>
          <a:bodyPr>
            <a:normAutofit/>
          </a:bodyPr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42925" y="6453386"/>
            <a:ext cx="90342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7F65E36-8EA5-8A4A-8500-5FA2BAAE7B0B}" type="datetimeFigureOut">
              <a:rPr lang="en-US" smtClean="0"/>
              <a:t>10/9/18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654459" y="6453386"/>
            <a:ext cx="1780256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412355" y="6453386"/>
            <a:ext cx="119721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2879AE5-4784-1349-90A9-33444C7F4D33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977640" y="376"/>
            <a:ext cx="17145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 title="Divider Bar"/>
          <p:cNvSpPr/>
          <p:nvPr/>
        </p:nvSpPr>
        <p:spPr>
          <a:xfrm>
            <a:off x="3977640" y="376"/>
            <a:ext cx="17145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8700" y="685800"/>
            <a:ext cx="72009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8700" y="2286000"/>
            <a:ext cx="72009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42987" y="6453386"/>
            <a:ext cx="903429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aseline="0">
                <a:solidFill>
                  <a:schemeClr val="tx2"/>
                </a:solidFill>
              </a:defRPr>
            </a:lvl1pPr>
          </a:lstStyle>
          <a:p>
            <a:fld id="{C7F65E36-8EA5-8A4A-8500-5FA2BAAE7B0B}" type="datetimeFigureOut">
              <a:rPr lang="en-US" smtClean="0"/>
              <a:pPr/>
              <a:t>10/9/18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70173" y="6453386"/>
            <a:ext cx="4710623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04552" y="6453386"/>
            <a:ext cx="1197219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aseline="0">
                <a:solidFill>
                  <a:schemeClr val="tx2"/>
                </a:solidFill>
              </a:defRPr>
            </a:lvl1pPr>
          </a:lstStyle>
          <a:p>
            <a:fld id="{12879AE5-4784-1349-90A9-33444C7F4D3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58571" y="376"/>
            <a:ext cx="17145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 title="Side bar"/>
          <p:cNvSpPr/>
          <p:nvPr/>
        </p:nvSpPr>
        <p:spPr>
          <a:xfrm>
            <a:off x="358571" y="376"/>
            <a:ext cx="17145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8607539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9" r:id="rId1"/>
    <p:sldLayoutId id="2147483920" r:id="rId2"/>
    <p:sldLayoutId id="2147483921" r:id="rId3"/>
    <p:sldLayoutId id="2147483922" r:id="rId4"/>
    <p:sldLayoutId id="2147483923" r:id="rId5"/>
    <p:sldLayoutId id="2147483924" r:id="rId6"/>
    <p:sldLayoutId id="2147483925" r:id="rId7"/>
    <p:sldLayoutId id="2147483926" r:id="rId8"/>
    <p:sldLayoutId id="2147483927" r:id="rId9"/>
    <p:sldLayoutId id="2147483928" r:id="rId10"/>
    <p:sldLayoutId id="2147483929" r:id="rId11"/>
  </p:sldLayoutIdLst>
  <p:timing>
    <p:tnLst>
      <p:par>
        <p:cTn id="1" dur="indefinite" restart="never" nodeType="tmRoot"/>
      </p:par>
    </p:tnLst>
  </p:timing>
  <p:txStyles>
    <p:titleStyle>
      <a:lvl1pPr algn="l" defTabSz="685800" rtl="0" eaLnBrk="1" latinLnBrk="0" hangingPunct="1">
        <a:lnSpc>
          <a:spcPct val="89000"/>
        </a:lnSpc>
        <a:spcBef>
          <a:spcPct val="0"/>
        </a:spcBef>
        <a:buNone/>
        <a:defRPr sz="4400" b="1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6858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32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384048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3200" i="1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384048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2800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384048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800" i="1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384048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2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384048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84048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84048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384048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6912">
          <p15:clr>
            <a:srgbClr val="F26B43"/>
          </p15:clr>
        </p15:guide>
        <p15:guide id="2" pos="936">
          <p15:clr>
            <a:srgbClr val="F26B43"/>
          </p15:clr>
        </p15:guide>
        <p15:guide id="3" pos="864">
          <p15:clr>
            <a:srgbClr val="F26B43"/>
          </p15:clr>
        </p15:guide>
        <p15:guide id="0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696">
          <p15:clr>
            <a:srgbClr val="F26B43"/>
          </p15:clr>
        </p15:guide>
        <p15:guide id="6" orient="horz" pos="432">
          <p15:clr>
            <a:srgbClr val="F26B43"/>
          </p15:clr>
        </p15:guide>
        <p15:guide id="7" orient="horz" pos="1512">
          <p15:clr>
            <a:srgbClr val="F26B43"/>
          </p15:clr>
        </p15:guide>
        <p15:guide id="8" pos="5184">
          <p15:clr>
            <a:srgbClr val="F26B43"/>
          </p15:clr>
        </p15:guide>
        <p15:guide id="9" pos="702">
          <p15:clr>
            <a:srgbClr val="F26B43"/>
          </p15:clr>
        </p15:guide>
        <p15:guide id="10" pos="64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8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9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0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4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5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6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9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0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1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0CCBB8E-332C-1F4A-81AD-0AA532738E9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Tutorial 6</a:t>
            </a:r>
            <a:br>
              <a:rPr lang="en-US" dirty="0"/>
            </a:br>
            <a:r>
              <a:rPr lang="en-US" dirty="0"/>
              <a:t>Group </a:t>
            </a:r>
            <a:r>
              <a:rPr lang="en-US" dirty="0" smtClean="0"/>
              <a:t>C10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B52FBE00-2B2B-284C-920E-A31D63D7680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500"/>
              <a:t>8</a:t>
            </a:r>
            <a:r>
              <a:rPr lang="en-US" sz="2500" baseline="30000" smtClean="0"/>
              <a:t>th</a:t>
            </a:r>
            <a:r>
              <a:rPr lang="en-US" sz="2500" smtClean="0"/>
              <a:t> </a:t>
            </a:r>
            <a:r>
              <a:rPr lang="en-US" sz="2500" dirty="0" smtClean="0"/>
              <a:t>October 2018</a:t>
            </a:r>
          </a:p>
          <a:p>
            <a:r>
              <a:rPr lang="en-US" sz="2500" dirty="0" smtClean="0">
                <a:solidFill>
                  <a:schemeClr val="accent1"/>
                </a:solidFill>
              </a:rPr>
              <a:t>Joanne Ong</a:t>
            </a:r>
            <a:endParaRPr lang="en-US" sz="2500" dirty="0">
              <a:solidFill>
                <a:schemeClr val="accent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952892" y="467750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413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71"/>
    </mc:Choice>
    <mc:Fallback xmlns="">
      <p:transition spd="slow" advTm="1071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Recap</a:t>
            </a:r>
            <a:br>
              <a:rPr lang="en-US" dirty="0" smtClean="0"/>
            </a:br>
            <a:r>
              <a:rPr lang="en-US" sz="3000" dirty="0" smtClean="0"/>
              <a:t>The basics: all together</a:t>
            </a:r>
            <a:endParaRPr lang="en-US" sz="3000" dirty="0"/>
          </a:p>
        </p:txBody>
      </p:sp>
      <p:sp>
        <p:nvSpPr>
          <p:cNvPr id="18" name="Content Placeholder 3"/>
          <p:cNvSpPr txBox="1">
            <a:spLocks/>
          </p:cNvSpPr>
          <p:nvPr/>
        </p:nvSpPr>
        <p:spPr>
          <a:xfrm>
            <a:off x="1028700" y="5561351"/>
            <a:ext cx="7200900" cy="9443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6858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800" i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400" i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dirty="0" smtClean="0"/>
              <a:t>long *: address to a location containing a long</a:t>
            </a:r>
            <a:endParaRPr lang="en-US" dirty="0"/>
          </a:p>
        </p:txBody>
      </p:sp>
      <p:sp>
        <p:nvSpPr>
          <p:cNvPr id="44" name="Rectangle 43"/>
          <p:cNvSpPr/>
          <p:nvPr/>
        </p:nvSpPr>
        <p:spPr>
          <a:xfrm>
            <a:off x="2888128" y="2291103"/>
            <a:ext cx="348204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600" dirty="0" smtClean="0"/>
              <a:t>long *</a:t>
            </a:r>
            <a:r>
              <a:rPr lang="en-US" sz="3600" dirty="0" err="1" smtClean="0"/>
              <a:t>x_ptr</a:t>
            </a:r>
            <a:r>
              <a:rPr lang="en-US" sz="3600" dirty="0" smtClean="0"/>
              <a:t> = &amp;x;</a:t>
            </a:r>
            <a:endParaRPr lang="en-US" sz="3600" dirty="0"/>
          </a:p>
        </p:txBody>
      </p:sp>
      <p:sp>
        <p:nvSpPr>
          <p:cNvPr id="16" name="Rectangle 15"/>
          <p:cNvSpPr/>
          <p:nvPr/>
        </p:nvSpPr>
        <p:spPr>
          <a:xfrm>
            <a:off x="1217094" y="3867829"/>
            <a:ext cx="2476960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600" dirty="0" smtClean="0"/>
              <a:t>long *</a:t>
            </a:r>
            <a:r>
              <a:rPr lang="en-US" sz="3600" dirty="0" err="1" smtClean="0"/>
              <a:t>x_ptr</a:t>
            </a:r>
            <a:r>
              <a:rPr lang="en-US" sz="3600" dirty="0" smtClean="0"/>
              <a:t>;</a:t>
            </a:r>
          </a:p>
          <a:p>
            <a:pPr algn="ctr"/>
            <a:r>
              <a:rPr lang="en-US" sz="3600" dirty="0" err="1" smtClean="0"/>
              <a:t>x_ptr</a:t>
            </a:r>
            <a:r>
              <a:rPr lang="en-US" sz="3600" dirty="0" smtClean="0"/>
              <a:t> = &amp;x;</a:t>
            </a:r>
            <a:endParaRPr lang="en-US" sz="3600" dirty="0"/>
          </a:p>
        </p:txBody>
      </p:sp>
      <p:sp>
        <p:nvSpPr>
          <p:cNvPr id="17" name="TextBox 16"/>
          <p:cNvSpPr txBox="1"/>
          <p:nvPr/>
        </p:nvSpPr>
        <p:spPr>
          <a:xfrm>
            <a:off x="1503698" y="3244450"/>
            <a:ext cx="190375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/>
              <a:t>Option A</a:t>
            </a:r>
            <a:endParaRPr lang="en-US" sz="3000" dirty="0"/>
          </a:p>
        </p:txBody>
      </p:sp>
      <p:sp>
        <p:nvSpPr>
          <p:cNvPr id="19" name="Rectangle 18"/>
          <p:cNvSpPr/>
          <p:nvPr/>
        </p:nvSpPr>
        <p:spPr>
          <a:xfrm>
            <a:off x="5098028" y="3867829"/>
            <a:ext cx="2544287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>
                    <a:lumMod val="50000"/>
                  </a:schemeClr>
                </a:solidFill>
              </a:rPr>
              <a:t>long *</a:t>
            </a:r>
            <a:r>
              <a:rPr lang="en-US" sz="3600" dirty="0" err="1" smtClean="0">
                <a:solidFill>
                  <a:schemeClr val="bg1">
                    <a:lumMod val="50000"/>
                  </a:schemeClr>
                </a:solidFill>
              </a:rPr>
              <a:t>x_ptr</a:t>
            </a:r>
            <a:r>
              <a:rPr lang="en-US" sz="3600" dirty="0" smtClean="0">
                <a:solidFill>
                  <a:schemeClr val="bg1">
                    <a:lumMod val="50000"/>
                  </a:schemeClr>
                </a:solidFill>
              </a:rPr>
              <a:t>;</a:t>
            </a:r>
          </a:p>
          <a:p>
            <a:pPr algn="ctr"/>
            <a:r>
              <a:rPr lang="en-US" sz="3600" dirty="0" smtClean="0">
                <a:solidFill>
                  <a:schemeClr val="bg1">
                    <a:lumMod val="50000"/>
                  </a:schemeClr>
                </a:solidFill>
              </a:rPr>
              <a:t>*</a:t>
            </a:r>
            <a:r>
              <a:rPr lang="en-US" sz="3600" dirty="0" err="1" smtClean="0">
                <a:solidFill>
                  <a:schemeClr val="bg1">
                    <a:lumMod val="50000"/>
                  </a:schemeClr>
                </a:solidFill>
              </a:rPr>
              <a:t>x_ptr</a:t>
            </a:r>
            <a:r>
              <a:rPr lang="en-US" sz="3600" dirty="0" smtClean="0">
                <a:solidFill>
                  <a:schemeClr val="bg1">
                    <a:lumMod val="50000"/>
                  </a:schemeClr>
                </a:solidFill>
              </a:rPr>
              <a:t> = &amp;x;</a:t>
            </a:r>
            <a:endParaRPr lang="en-US" sz="3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418295" y="3244450"/>
            <a:ext cx="190375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>
                <a:solidFill>
                  <a:schemeClr val="bg1">
                    <a:lumMod val="50000"/>
                  </a:schemeClr>
                </a:solidFill>
              </a:rPr>
              <a:t>Option B</a:t>
            </a:r>
            <a:endParaRPr lang="en-US" sz="3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1152874" y="3086498"/>
            <a:ext cx="2605398" cy="235345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968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1028700" y="685800"/>
            <a:ext cx="7200900" cy="1485900"/>
          </a:xfrm>
        </p:spPr>
        <p:txBody>
          <a:bodyPr/>
          <a:lstStyle/>
          <a:p>
            <a:r>
              <a:rPr lang="en-US" dirty="0" smtClean="0"/>
              <a:t>Recap</a:t>
            </a:r>
            <a:br>
              <a:rPr lang="en-US" dirty="0" smtClean="0"/>
            </a:br>
            <a:r>
              <a:rPr lang="en-US" sz="3000" dirty="0" smtClean="0"/>
              <a:t>Array: declaration</a:t>
            </a:r>
            <a:endParaRPr lang="en-US" sz="3000" dirty="0"/>
          </a:p>
        </p:txBody>
      </p:sp>
      <p:sp>
        <p:nvSpPr>
          <p:cNvPr id="4" name="Rectangle 3"/>
          <p:cNvSpPr/>
          <p:nvPr/>
        </p:nvSpPr>
        <p:spPr>
          <a:xfrm>
            <a:off x="2771322" y="2732228"/>
            <a:ext cx="393139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400" dirty="0"/>
              <a:t>long marks[10];</a:t>
            </a:r>
          </a:p>
        </p:txBody>
      </p:sp>
      <p:sp>
        <p:nvSpPr>
          <p:cNvPr id="6" name="Content Placeholder 3"/>
          <p:cNvSpPr txBox="1">
            <a:spLocks/>
          </p:cNvSpPr>
          <p:nvPr/>
        </p:nvSpPr>
        <p:spPr>
          <a:xfrm>
            <a:off x="1028700" y="4831639"/>
            <a:ext cx="7200900" cy="11644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6858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800" i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400" i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dirty="0" smtClean="0"/>
              <a:t>This declares an array called marks that can hold 10 long values.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9591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1028700" y="685800"/>
            <a:ext cx="7200900" cy="1485900"/>
          </a:xfrm>
        </p:spPr>
        <p:txBody>
          <a:bodyPr/>
          <a:lstStyle/>
          <a:p>
            <a:r>
              <a:rPr lang="en-US" dirty="0" smtClean="0"/>
              <a:t>Recap</a:t>
            </a:r>
            <a:br>
              <a:rPr lang="en-US" dirty="0" smtClean="0"/>
            </a:br>
            <a:r>
              <a:rPr lang="en-US" sz="3000" dirty="0" smtClean="0"/>
              <a:t>Array: declaration</a:t>
            </a:r>
            <a:endParaRPr lang="en-US" sz="3000" dirty="0"/>
          </a:p>
        </p:txBody>
      </p:sp>
      <p:sp>
        <p:nvSpPr>
          <p:cNvPr id="4" name="Rectangle 3"/>
          <p:cNvSpPr/>
          <p:nvPr/>
        </p:nvSpPr>
        <p:spPr>
          <a:xfrm>
            <a:off x="2771324" y="2451964"/>
            <a:ext cx="393139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400" dirty="0"/>
              <a:t>long marks[10];</a:t>
            </a:r>
          </a:p>
        </p:txBody>
      </p:sp>
      <p:sp>
        <p:nvSpPr>
          <p:cNvPr id="5" name="Rectangle 4"/>
          <p:cNvSpPr/>
          <p:nvPr/>
        </p:nvSpPr>
        <p:spPr>
          <a:xfrm>
            <a:off x="2873917" y="3501669"/>
            <a:ext cx="372621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400" dirty="0"/>
              <a:t>m</a:t>
            </a:r>
            <a:r>
              <a:rPr lang="en-US" sz="4400" dirty="0" smtClean="0"/>
              <a:t>arks[10] = 1;</a:t>
            </a:r>
            <a:endParaRPr lang="en-US" sz="4400" dirty="0"/>
          </a:p>
        </p:txBody>
      </p:sp>
      <p:sp>
        <p:nvSpPr>
          <p:cNvPr id="7" name="Rectangle 6"/>
          <p:cNvSpPr/>
          <p:nvPr/>
        </p:nvSpPr>
        <p:spPr>
          <a:xfrm>
            <a:off x="2820026" y="4551374"/>
            <a:ext cx="383399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400" dirty="0" smtClean="0"/>
              <a:t>foo(marks[10]);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087533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1028700" y="685800"/>
            <a:ext cx="7200900" cy="1485900"/>
          </a:xfrm>
        </p:spPr>
        <p:txBody>
          <a:bodyPr/>
          <a:lstStyle/>
          <a:p>
            <a:r>
              <a:rPr lang="en-US" dirty="0" smtClean="0"/>
              <a:t>Recap</a:t>
            </a:r>
            <a:br>
              <a:rPr lang="en-US" dirty="0" smtClean="0"/>
            </a:br>
            <a:r>
              <a:rPr lang="en-US" sz="3000" dirty="0" smtClean="0"/>
              <a:t>Array: declaration</a:t>
            </a:r>
            <a:endParaRPr lang="en-US" sz="3000" dirty="0"/>
          </a:p>
        </p:txBody>
      </p:sp>
      <p:sp>
        <p:nvSpPr>
          <p:cNvPr id="4" name="Rectangle 3"/>
          <p:cNvSpPr/>
          <p:nvPr/>
        </p:nvSpPr>
        <p:spPr>
          <a:xfrm>
            <a:off x="1648403" y="2451964"/>
            <a:ext cx="290938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200" dirty="0"/>
              <a:t>long marks[10];</a:t>
            </a:r>
          </a:p>
        </p:txBody>
      </p:sp>
      <p:sp>
        <p:nvSpPr>
          <p:cNvPr id="5" name="Rectangle 4"/>
          <p:cNvSpPr/>
          <p:nvPr/>
        </p:nvSpPr>
        <p:spPr>
          <a:xfrm>
            <a:off x="1722945" y="3591609"/>
            <a:ext cx="276030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200" dirty="0"/>
              <a:t>m</a:t>
            </a:r>
            <a:r>
              <a:rPr lang="en-US" sz="3200" dirty="0" smtClean="0"/>
              <a:t>arks[10] = 1;</a:t>
            </a:r>
            <a:endParaRPr lang="en-US" sz="3200" dirty="0"/>
          </a:p>
        </p:txBody>
      </p:sp>
      <p:sp>
        <p:nvSpPr>
          <p:cNvPr id="7" name="Rectangle 6"/>
          <p:cNvSpPr/>
          <p:nvPr/>
        </p:nvSpPr>
        <p:spPr>
          <a:xfrm>
            <a:off x="1675369" y="4926125"/>
            <a:ext cx="285546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200" dirty="0" smtClean="0"/>
              <a:t>foo(marks[10]);</a:t>
            </a:r>
            <a:endParaRPr lang="en-US" sz="3200" dirty="0"/>
          </a:p>
        </p:txBody>
      </p:sp>
      <p:sp>
        <p:nvSpPr>
          <p:cNvPr id="6" name="Rectangle 5"/>
          <p:cNvSpPr/>
          <p:nvPr/>
        </p:nvSpPr>
        <p:spPr>
          <a:xfrm>
            <a:off x="4721090" y="2451964"/>
            <a:ext cx="327092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// declare array with </a:t>
            </a:r>
            <a:r>
              <a:rPr lang="en-US" sz="320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10 elements</a:t>
            </a:r>
            <a:endParaRPr lang="en-US" sz="3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721090" y="3591609"/>
            <a:ext cx="458579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// set </a:t>
            </a:r>
            <a:r>
              <a:rPr lang="en-US" sz="320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11</a:t>
            </a:r>
            <a:r>
              <a:rPr lang="en-US" sz="3200" baseline="3000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th</a:t>
            </a:r>
            <a:r>
              <a:rPr lang="en-US" sz="320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element to 1</a:t>
            </a:r>
            <a:endParaRPr lang="en-US" sz="3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721090" y="4926125"/>
            <a:ext cx="4230037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// pass 11</a:t>
            </a:r>
            <a:r>
              <a:rPr lang="en-US" sz="3200" baseline="30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th</a:t>
            </a:r>
            <a:r>
              <a:rPr lang="en-US" sz="3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element of marks </a:t>
            </a:r>
            <a:r>
              <a:rPr lang="en-US" sz="320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to function foo</a:t>
            </a:r>
            <a:endParaRPr lang="en-US" sz="3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019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1028700" y="685800"/>
            <a:ext cx="7200900" cy="1485900"/>
          </a:xfrm>
        </p:spPr>
        <p:txBody>
          <a:bodyPr/>
          <a:lstStyle/>
          <a:p>
            <a:r>
              <a:rPr lang="en-US" dirty="0" smtClean="0"/>
              <a:t>Recap</a:t>
            </a:r>
            <a:br>
              <a:rPr lang="en-US" dirty="0" smtClean="0"/>
            </a:br>
            <a:r>
              <a:rPr lang="en-US" sz="3000" dirty="0" smtClean="0"/>
              <a:t>Array: declaration</a:t>
            </a:r>
            <a:endParaRPr lang="en-US" sz="3000" dirty="0"/>
          </a:p>
        </p:txBody>
      </p:sp>
      <p:sp>
        <p:nvSpPr>
          <p:cNvPr id="4" name="Rectangle 3"/>
          <p:cNvSpPr/>
          <p:nvPr/>
        </p:nvSpPr>
        <p:spPr>
          <a:xfrm>
            <a:off x="1715499" y="3066560"/>
            <a:ext cx="582730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400" dirty="0"/>
              <a:t>void foo(long a[10]) { .. }</a:t>
            </a:r>
          </a:p>
        </p:txBody>
      </p:sp>
    </p:spTree>
    <p:extLst>
      <p:ext uri="{BB962C8B-B14F-4D97-AF65-F5344CB8AC3E}">
        <p14:creationId xmlns:p14="http://schemas.microsoft.com/office/powerpoint/2010/main" val="1678903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1028700" y="685800"/>
            <a:ext cx="7200900" cy="1485900"/>
          </a:xfrm>
        </p:spPr>
        <p:txBody>
          <a:bodyPr/>
          <a:lstStyle/>
          <a:p>
            <a:r>
              <a:rPr lang="en-US" dirty="0" smtClean="0"/>
              <a:t>Recap</a:t>
            </a:r>
            <a:br>
              <a:rPr lang="en-US" dirty="0" smtClean="0"/>
            </a:br>
            <a:r>
              <a:rPr lang="en-US" sz="3000" dirty="0" smtClean="0"/>
              <a:t>Array: declaration</a:t>
            </a:r>
            <a:endParaRPr lang="en-US" sz="3000" dirty="0"/>
          </a:p>
        </p:txBody>
      </p:sp>
      <p:sp>
        <p:nvSpPr>
          <p:cNvPr id="4" name="Rectangle 3"/>
          <p:cNvSpPr/>
          <p:nvPr/>
        </p:nvSpPr>
        <p:spPr>
          <a:xfrm>
            <a:off x="1715499" y="3066560"/>
            <a:ext cx="582730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400" dirty="0"/>
              <a:t>void foo(long a[10]) { .. }</a:t>
            </a:r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1028700" y="4831639"/>
            <a:ext cx="7200900" cy="11644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6858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800" i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400" i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dirty="0" smtClean="0"/>
              <a:t>Here, foo accepts an array as argument (10 is just for our understanding)!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7984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1028700" y="685800"/>
            <a:ext cx="7200900" cy="1485900"/>
          </a:xfrm>
        </p:spPr>
        <p:txBody>
          <a:bodyPr/>
          <a:lstStyle/>
          <a:p>
            <a:r>
              <a:rPr lang="en-US" dirty="0" smtClean="0"/>
              <a:t>Recap</a:t>
            </a:r>
            <a:br>
              <a:rPr lang="en-US" dirty="0" smtClean="0"/>
            </a:br>
            <a:r>
              <a:rPr lang="en-US" sz="3000" dirty="0" smtClean="0"/>
              <a:t>Array: declaration</a:t>
            </a:r>
            <a:endParaRPr lang="en-US" sz="3000" dirty="0"/>
          </a:p>
        </p:txBody>
      </p:sp>
      <p:sp>
        <p:nvSpPr>
          <p:cNvPr id="6" name="Content Placeholder 3"/>
          <p:cNvSpPr txBox="1">
            <a:spLocks/>
          </p:cNvSpPr>
          <p:nvPr/>
        </p:nvSpPr>
        <p:spPr>
          <a:xfrm>
            <a:off x="1028700" y="4831639"/>
            <a:ext cx="7200900" cy="11644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6858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800" i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400" i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dirty="0" smtClean="0"/>
              <a:t>Be careful! [] can mean different things in different contexts.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956905" y="2927029"/>
            <a:ext cx="359021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000" dirty="0"/>
              <a:t>long marks[10];</a:t>
            </a:r>
          </a:p>
        </p:txBody>
      </p:sp>
    </p:spTree>
    <p:extLst>
      <p:ext uri="{BB962C8B-B14F-4D97-AF65-F5344CB8AC3E}">
        <p14:creationId xmlns:p14="http://schemas.microsoft.com/office/powerpoint/2010/main" val="592884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1028700" y="685800"/>
            <a:ext cx="7200900" cy="1485900"/>
          </a:xfrm>
        </p:spPr>
        <p:txBody>
          <a:bodyPr/>
          <a:lstStyle/>
          <a:p>
            <a:r>
              <a:rPr lang="en-US" dirty="0" smtClean="0"/>
              <a:t>Recap</a:t>
            </a:r>
            <a:br>
              <a:rPr lang="en-US" dirty="0" smtClean="0"/>
            </a:br>
            <a:r>
              <a:rPr lang="en-US" sz="3000" dirty="0" smtClean="0"/>
              <a:t>Array: array decay</a:t>
            </a:r>
            <a:endParaRPr lang="en-US" sz="3000" dirty="0"/>
          </a:p>
        </p:txBody>
      </p:sp>
      <p:sp>
        <p:nvSpPr>
          <p:cNvPr id="6" name="Content Placeholder 3"/>
          <p:cNvSpPr txBox="1">
            <a:spLocks/>
          </p:cNvSpPr>
          <p:nvPr/>
        </p:nvSpPr>
        <p:spPr>
          <a:xfrm>
            <a:off x="1028700" y="4831639"/>
            <a:ext cx="7200900" cy="11644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6858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800" i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400" i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mtClean="0"/>
              <a:t>What is a? 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197996" y="3029400"/>
            <a:ext cx="703160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200" smtClean="0"/>
              <a:t>long *a = cs1010_read_long_array(10);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578927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1028700" y="685800"/>
            <a:ext cx="7200900" cy="1485900"/>
          </a:xfrm>
        </p:spPr>
        <p:txBody>
          <a:bodyPr/>
          <a:lstStyle/>
          <a:p>
            <a:r>
              <a:rPr lang="en-US" dirty="0" smtClean="0"/>
              <a:t>Recap</a:t>
            </a:r>
            <a:br>
              <a:rPr lang="en-US" dirty="0" smtClean="0"/>
            </a:br>
            <a:r>
              <a:rPr lang="en-US" sz="3000" dirty="0" smtClean="0"/>
              <a:t>Array: array decay</a:t>
            </a:r>
            <a:endParaRPr lang="en-US" sz="3000" dirty="0"/>
          </a:p>
        </p:txBody>
      </p:sp>
      <p:sp>
        <p:nvSpPr>
          <p:cNvPr id="6" name="Content Placeholder 3"/>
          <p:cNvSpPr txBox="1">
            <a:spLocks/>
          </p:cNvSpPr>
          <p:nvPr/>
        </p:nvSpPr>
        <p:spPr>
          <a:xfrm>
            <a:off x="1028700" y="4831639"/>
            <a:ext cx="7200900" cy="11644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6858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800" i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400" i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dirty="0" smtClean="0"/>
              <a:t>a is a pointer to the first element in the array!</a:t>
            </a:r>
          </a:p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dirty="0" smtClean="0">
                <a:sym typeface="Wingdings"/>
              </a:rPr>
              <a:t> a is essentially &amp;a[0]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197996" y="3029400"/>
            <a:ext cx="703160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200" smtClean="0"/>
              <a:t>long *a = cs1010_read_long_array(10);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457427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1028700" y="685800"/>
            <a:ext cx="7200900" cy="1485900"/>
          </a:xfrm>
        </p:spPr>
        <p:txBody>
          <a:bodyPr/>
          <a:lstStyle/>
          <a:p>
            <a:r>
              <a:rPr lang="en-US" dirty="0" smtClean="0"/>
              <a:t>Recap</a:t>
            </a:r>
            <a:br>
              <a:rPr lang="en-US" dirty="0" smtClean="0"/>
            </a:br>
            <a:r>
              <a:rPr lang="en-US" sz="3000" dirty="0" smtClean="0"/>
              <a:t>Array: array decay</a:t>
            </a:r>
            <a:endParaRPr lang="en-US" sz="3000" dirty="0"/>
          </a:p>
        </p:txBody>
      </p:sp>
      <p:sp>
        <p:nvSpPr>
          <p:cNvPr id="6" name="Content Placeholder 3"/>
          <p:cNvSpPr txBox="1">
            <a:spLocks/>
          </p:cNvSpPr>
          <p:nvPr/>
        </p:nvSpPr>
        <p:spPr>
          <a:xfrm>
            <a:off x="1028700" y="4831639"/>
            <a:ext cx="7200900" cy="11644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6858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800" i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400" i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dirty="0" smtClean="0"/>
              <a:t>This will </a:t>
            </a:r>
            <a:r>
              <a:rPr lang="en-US" b="1" dirty="0" smtClean="0"/>
              <a:t>not</a:t>
            </a:r>
            <a:r>
              <a:rPr lang="en-US" dirty="0" smtClean="0"/>
              <a:t> work! Why not? 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016700" y="3029400"/>
            <a:ext cx="339419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200" dirty="0" smtClean="0"/>
              <a:t>long *a = {1, 2, 3};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773679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Plans for today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8700" y="2286000"/>
            <a:ext cx="3363418" cy="3581400"/>
          </a:xfrm>
        </p:spPr>
        <p:txBody>
          <a:bodyPr>
            <a:normAutofit/>
          </a:bodyPr>
          <a:lstStyle/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 smtClean="0"/>
              <a:t>Recap</a:t>
            </a: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 smtClean="0"/>
              <a:t>Problem 13.1</a:t>
            </a: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 smtClean="0"/>
              <a:t>Problem 13.2</a:t>
            </a: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 smtClean="0"/>
              <a:t>Problem 13.3</a:t>
            </a: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 smtClean="0"/>
              <a:t>Problem 14.1</a:t>
            </a: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 smtClean="0"/>
              <a:t>Problem 14.2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866182" y="2286000"/>
            <a:ext cx="3918054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6858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800" i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400" i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en-US" dirty="0" smtClean="0"/>
              <a:t>Problem 15.1</a:t>
            </a:r>
          </a:p>
          <a:p>
            <a:pPr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en-US" dirty="0" smtClean="0"/>
              <a:t>Problem 15.2</a:t>
            </a:r>
          </a:p>
          <a:p>
            <a:pPr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en-US" dirty="0" smtClean="0"/>
              <a:t>Problem 15.3</a:t>
            </a:r>
          </a:p>
          <a:p>
            <a:pPr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en-US" dirty="0" smtClean="0"/>
              <a:t>Review: assignment 3</a:t>
            </a:r>
          </a:p>
        </p:txBody>
      </p:sp>
    </p:spTree>
    <p:extLst>
      <p:ext uri="{BB962C8B-B14F-4D97-AF65-F5344CB8AC3E}">
        <p14:creationId xmlns:p14="http://schemas.microsoft.com/office/powerpoint/2010/main" val="1749502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1028700" y="685800"/>
            <a:ext cx="7200900" cy="1485900"/>
          </a:xfrm>
        </p:spPr>
        <p:txBody>
          <a:bodyPr/>
          <a:lstStyle/>
          <a:p>
            <a:r>
              <a:rPr lang="en-US" dirty="0" smtClean="0"/>
              <a:t>Recap</a:t>
            </a:r>
            <a:br>
              <a:rPr lang="en-US" dirty="0" smtClean="0"/>
            </a:br>
            <a:r>
              <a:rPr lang="en-US" sz="3000" dirty="0" smtClean="0"/>
              <a:t>Array: array decay</a:t>
            </a:r>
            <a:endParaRPr lang="en-US" sz="3000" dirty="0"/>
          </a:p>
        </p:txBody>
      </p:sp>
      <p:sp>
        <p:nvSpPr>
          <p:cNvPr id="6" name="Content Placeholder 3"/>
          <p:cNvSpPr txBox="1">
            <a:spLocks/>
          </p:cNvSpPr>
          <p:nvPr/>
        </p:nvSpPr>
        <p:spPr>
          <a:xfrm>
            <a:off x="1028700" y="4831639"/>
            <a:ext cx="7200900" cy="11644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6858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800" i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400" i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dirty="0" smtClean="0"/>
              <a:t>a is just a pointer, and no space is allocated to </a:t>
            </a:r>
            <a:r>
              <a:rPr lang="en-US" smtClean="0"/>
              <a:t>hold the three values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016700" y="3029400"/>
            <a:ext cx="339419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200" dirty="0" smtClean="0"/>
              <a:t>long *a = {1, 2, 3};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933953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1028700" y="685800"/>
            <a:ext cx="7200900" cy="1485900"/>
          </a:xfrm>
        </p:spPr>
        <p:txBody>
          <a:bodyPr/>
          <a:lstStyle/>
          <a:p>
            <a:r>
              <a:rPr lang="en-US" dirty="0" smtClean="0"/>
              <a:t>Recap</a:t>
            </a:r>
            <a:br>
              <a:rPr lang="en-US" dirty="0" smtClean="0"/>
            </a:br>
            <a:r>
              <a:rPr lang="en-US" sz="3000" dirty="0" smtClean="0"/>
              <a:t>Array: array decay</a:t>
            </a:r>
            <a:endParaRPr lang="en-US" sz="3000" dirty="0"/>
          </a:p>
        </p:txBody>
      </p:sp>
      <p:sp>
        <p:nvSpPr>
          <p:cNvPr id="6" name="Content Placeholder 3"/>
          <p:cNvSpPr txBox="1">
            <a:spLocks/>
          </p:cNvSpPr>
          <p:nvPr/>
        </p:nvSpPr>
        <p:spPr>
          <a:xfrm>
            <a:off x="1028700" y="4831639"/>
            <a:ext cx="7200900" cy="11644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6858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800" i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400" i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dirty="0" smtClean="0"/>
              <a:t>What does it mean to do a[1]?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981904" y="2916894"/>
            <a:ext cx="319189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long a[2] = {0, 1</a:t>
            </a:r>
            <a:r>
              <a:rPr lang="en-US" sz="3200" dirty="0" smtClean="0"/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1396403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1028700" y="685800"/>
            <a:ext cx="7200900" cy="1485900"/>
          </a:xfrm>
        </p:spPr>
        <p:txBody>
          <a:bodyPr/>
          <a:lstStyle/>
          <a:p>
            <a:r>
              <a:rPr lang="en-US" dirty="0" smtClean="0"/>
              <a:t>Recap</a:t>
            </a:r>
            <a:br>
              <a:rPr lang="en-US" dirty="0" smtClean="0"/>
            </a:br>
            <a:r>
              <a:rPr lang="en-US" sz="3000" dirty="0" smtClean="0"/>
              <a:t>Array: array decay</a:t>
            </a:r>
            <a:endParaRPr lang="en-US" sz="3000" dirty="0"/>
          </a:p>
        </p:txBody>
      </p:sp>
      <p:sp>
        <p:nvSpPr>
          <p:cNvPr id="6" name="Content Placeholder 3"/>
          <p:cNvSpPr txBox="1">
            <a:spLocks/>
          </p:cNvSpPr>
          <p:nvPr/>
        </p:nvSpPr>
        <p:spPr>
          <a:xfrm>
            <a:off x="1028700" y="4831639"/>
            <a:ext cx="7200900" cy="11644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84048" indent="-384048" algn="l" defTabSz="6858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800" i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400" i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dirty="0" smtClean="0"/>
              <a:t>It means to do *(a + 1) or *(&amp;a[0] + 1) </a:t>
            </a:r>
          </a:p>
          <a:p>
            <a:pPr marL="0" indent="0" algn="just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en-US" dirty="0"/>
          </a:p>
          <a:p>
            <a:pPr marL="0" indent="0" algn="just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dirty="0" smtClean="0"/>
              <a:t>Note: pointer arithmetic!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981904" y="2916894"/>
            <a:ext cx="319189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long a[2] = {0, 1</a:t>
            </a:r>
            <a:r>
              <a:rPr lang="en-US" sz="3200" dirty="0" smtClean="0"/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473784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13.1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08BCED25-4781-B34A-ADC9-0B5F085CAF98}"/>
              </a:ext>
            </a:extLst>
          </p:cNvPr>
          <p:cNvSpPr/>
          <p:nvPr/>
        </p:nvSpPr>
        <p:spPr>
          <a:xfrm>
            <a:off x="1310076" y="1856560"/>
            <a:ext cx="7143810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304C91"/>
                </a:solidFill>
                <a:latin typeface="Menlo" charset="0"/>
                <a:ea typeface="Menlo" charset="0"/>
                <a:cs typeface="Menlo" charset="0"/>
              </a:rPr>
              <a:t>long</a:t>
            </a:r>
            <a:r>
              <a:rPr lang="en-US" sz="2000" dirty="0">
                <a:solidFill>
                  <a:srgbClr val="2A373E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dirty="0">
                <a:solidFill>
                  <a:srgbClr val="B20049"/>
                </a:solidFill>
                <a:latin typeface="Menlo" charset="0"/>
                <a:ea typeface="Menlo" charset="0"/>
                <a:cs typeface="Menlo" charset="0"/>
              </a:rPr>
              <a:t>square</a:t>
            </a:r>
            <a:r>
              <a:rPr lang="en-US" sz="2000" dirty="0">
                <a:solidFill>
                  <a:srgbClr val="2A373E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2000" dirty="0">
                <a:solidFill>
                  <a:srgbClr val="304C91"/>
                </a:solidFill>
                <a:latin typeface="Menlo" charset="0"/>
                <a:ea typeface="Menlo" charset="0"/>
                <a:cs typeface="Menlo" charset="0"/>
              </a:rPr>
              <a:t>long</a:t>
            </a:r>
            <a:r>
              <a:rPr lang="en-US" sz="2000" dirty="0">
                <a:solidFill>
                  <a:srgbClr val="2A373E"/>
                </a:solidFill>
                <a:latin typeface="Menlo" charset="0"/>
                <a:ea typeface="Menlo" charset="0"/>
                <a:cs typeface="Menlo" charset="0"/>
              </a:rPr>
              <a:t> x)</a:t>
            </a:r>
          </a:p>
          <a:p>
            <a:r>
              <a:rPr lang="en-US" sz="2000" dirty="0">
                <a:solidFill>
                  <a:srgbClr val="2A373E"/>
                </a:solidFill>
                <a:latin typeface="Menlo" charset="0"/>
                <a:ea typeface="Menlo" charset="0"/>
                <a:cs typeface="Menlo" charset="0"/>
              </a:rPr>
              <a:t>{</a:t>
            </a:r>
          </a:p>
          <a:p>
            <a:r>
              <a:rPr lang="en-US" sz="2000" dirty="0">
                <a:solidFill>
                  <a:srgbClr val="2A373E"/>
                </a:solidFill>
                <a:latin typeface="Menlo" charset="0"/>
                <a:ea typeface="Menlo" charset="0"/>
                <a:cs typeface="Menlo" charset="0"/>
              </a:rPr>
              <a:t>  </a:t>
            </a:r>
            <a:r>
              <a:rPr lang="en-US" sz="2000" dirty="0">
                <a:solidFill>
                  <a:srgbClr val="2E5FE1"/>
                </a:solidFill>
                <a:latin typeface="Menlo" charset="0"/>
                <a:ea typeface="Menlo" charset="0"/>
                <a:cs typeface="Menlo" charset="0"/>
              </a:rPr>
              <a:t>return</a:t>
            </a:r>
            <a:r>
              <a:rPr lang="en-US" sz="2000" dirty="0">
                <a:solidFill>
                  <a:srgbClr val="2A373E"/>
                </a:solidFill>
                <a:latin typeface="Menlo" charset="0"/>
                <a:ea typeface="Menlo" charset="0"/>
                <a:cs typeface="Menlo" charset="0"/>
              </a:rPr>
              <a:t> x*x;</a:t>
            </a:r>
          </a:p>
          <a:p>
            <a:r>
              <a:rPr lang="en-US" sz="2000" dirty="0">
                <a:solidFill>
                  <a:srgbClr val="2A373E"/>
                </a:solidFill>
                <a:latin typeface="Menlo" charset="0"/>
                <a:ea typeface="Menlo" charset="0"/>
                <a:cs typeface="Menlo" charset="0"/>
              </a:rPr>
              <a:t>}</a:t>
            </a:r>
          </a:p>
          <a:p>
            <a:endParaRPr lang="en-US" sz="2000" dirty="0">
              <a:solidFill>
                <a:srgbClr val="304C91"/>
              </a:solidFill>
              <a:latin typeface="Menlo" charset="0"/>
              <a:ea typeface="Menlo" charset="0"/>
              <a:cs typeface="Menlo" charset="0"/>
            </a:endParaRPr>
          </a:p>
          <a:p>
            <a:r>
              <a:rPr lang="en-US" sz="2000" dirty="0">
                <a:solidFill>
                  <a:srgbClr val="304C91"/>
                </a:solidFill>
                <a:latin typeface="Menlo" charset="0"/>
                <a:ea typeface="Menlo" charset="0"/>
                <a:cs typeface="Menlo" charset="0"/>
              </a:rPr>
              <a:t>double</a:t>
            </a:r>
            <a:r>
              <a:rPr lang="en-US" sz="2000" dirty="0">
                <a:solidFill>
                  <a:srgbClr val="2A373E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dirty="0" err="1">
                <a:solidFill>
                  <a:srgbClr val="B20049"/>
                </a:solidFill>
                <a:latin typeface="Menlo" charset="0"/>
                <a:ea typeface="Menlo" charset="0"/>
                <a:cs typeface="Menlo" charset="0"/>
              </a:rPr>
              <a:t>hypotenuse_of</a:t>
            </a:r>
            <a:r>
              <a:rPr lang="en-US" sz="2000" dirty="0">
                <a:solidFill>
                  <a:srgbClr val="2A373E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2000" dirty="0">
                <a:solidFill>
                  <a:srgbClr val="304C91"/>
                </a:solidFill>
                <a:latin typeface="Menlo" charset="0"/>
                <a:ea typeface="Menlo" charset="0"/>
                <a:cs typeface="Menlo" charset="0"/>
              </a:rPr>
              <a:t>long</a:t>
            </a:r>
            <a:r>
              <a:rPr lang="en-US" sz="2000" dirty="0">
                <a:solidFill>
                  <a:srgbClr val="2A373E"/>
                </a:solidFill>
                <a:latin typeface="Menlo" charset="0"/>
                <a:ea typeface="Menlo" charset="0"/>
                <a:cs typeface="Menlo" charset="0"/>
              </a:rPr>
              <a:t> base, </a:t>
            </a:r>
            <a:r>
              <a:rPr lang="en-US" sz="2000" dirty="0">
                <a:solidFill>
                  <a:srgbClr val="304C91"/>
                </a:solidFill>
                <a:latin typeface="Menlo" charset="0"/>
                <a:ea typeface="Menlo" charset="0"/>
                <a:cs typeface="Menlo" charset="0"/>
              </a:rPr>
              <a:t>long</a:t>
            </a:r>
            <a:r>
              <a:rPr lang="en-US" sz="2000" dirty="0">
                <a:solidFill>
                  <a:srgbClr val="2A373E"/>
                </a:solidFill>
                <a:latin typeface="Menlo" charset="0"/>
                <a:ea typeface="Menlo" charset="0"/>
                <a:cs typeface="Menlo" charset="0"/>
              </a:rPr>
              <a:t> height)</a:t>
            </a:r>
          </a:p>
          <a:p>
            <a:r>
              <a:rPr lang="en-US" sz="2000" dirty="0">
                <a:solidFill>
                  <a:srgbClr val="2A373E"/>
                </a:solidFill>
                <a:latin typeface="Menlo" charset="0"/>
                <a:ea typeface="Menlo" charset="0"/>
                <a:cs typeface="Menlo" charset="0"/>
              </a:rPr>
              <a:t>{</a:t>
            </a:r>
          </a:p>
          <a:p>
            <a:r>
              <a:rPr lang="en-US" sz="2000" dirty="0">
                <a:solidFill>
                  <a:srgbClr val="2A373E"/>
                </a:solidFill>
                <a:latin typeface="Menlo" charset="0"/>
                <a:ea typeface="Menlo" charset="0"/>
                <a:cs typeface="Menlo" charset="0"/>
              </a:rPr>
              <a:t>  </a:t>
            </a:r>
            <a:r>
              <a:rPr lang="en-US" sz="2000" dirty="0">
                <a:solidFill>
                  <a:srgbClr val="2E5FE1"/>
                </a:solidFill>
                <a:latin typeface="Menlo" charset="0"/>
                <a:ea typeface="Menlo" charset="0"/>
                <a:cs typeface="Menlo" charset="0"/>
              </a:rPr>
              <a:t>return</a:t>
            </a:r>
            <a:r>
              <a:rPr lang="en-US" sz="2000" dirty="0">
                <a:solidFill>
                  <a:srgbClr val="2A373E"/>
                </a:solidFill>
                <a:latin typeface="Menlo" charset="0"/>
                <a:ea typeface="Menlo" charset="0"/>
                <a:cs typeface="Menlo" charset="0"/>
              </a:rPr>
              <a:t> sqrt(square(base) + square(height));</a:t>
            </a:r>
          </a:p>
          <a:p>
            <a:r>
              <a:rPr lang="en-US" sz="2000" dirty="0">
                <a:solidFill>
                  <a:srgbClr val="2A373E"/>
                </a:solidFill>
                <a:latin typeface="Menlo" charset="0"/>
                <a:ea typeface="Menlo" charset="0"/>
                <a:cs typeface="Menlo" charset="0"/>
              </a:rPr>
              <a:t>}</a:t>
            </a:r>
          </a:p>
          <a:p>
            <a:endParaRPr lang="en-US" sz="2000" dirty="0">
              <a:solidFill>
                <a:srgbClr val="2A373E"/>
              </a:solidFill>
              <a:latin typeface="Menlo" charset="0"/>
              <a:ea typeface="Menlo" charset="0"/>
              <a:cs typeface="Menlo" charset="0"/>
            </a:endParaRPr>
          </a:p>
          <a:p>
            <a:r>
              <a:rPr lang="en-US" sz="2000" dirty="0" err="1">
                <a:solidFill>
                  <a:srgbClr val="304C91"/>
                </a:solidFill>
                <a:latin typeface="Menlo" charset="0"/>
                <a:ea typeface="Menlo" charset="0"/>
                <a:cs typeface="Menlo" charset="0"/>
              </a:rPr>
              <a:t>int</a:t>
            </a:r>
            <a:r>
              <a:rPr lang="en-US" sz="2000" dirty="0">
                <a:solidFill>
                  <a:srgbClr val="2A373E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dirty="0">
                <a:solidFill>
                  <a:srgbClr val="B20049"/>
                </a:solidFill>
                <a:latin typeface="Menlo" charset="0"/>
                <a:ea typeface="Menlo" charset="0"/>
                <a:cs typeface="Menlo" charset="0"/>
              </a:rPr>
              <a:t>main</a:t>
            </a:r>
            <a:r>
              <a:rPr lang="en-US" sz="2000" dirty="0">
                <a:solidFill>
                  <a:srgbClr val="2A373E"/>
                </a:solidFill>
                <a:latin typeface="Menlo" charset="0"/>
                <a:ea typeface="Menlo" charset="0"/>
                <a:cs typeface="Menlo" charset="0"/>
              </a:rPr>
              <a:t>()</a:t>
            </a:r>
          </a:p>
          <a:p>
            <a:r>
              <a:rPr lang="en-US" sz="2000" dirty="0">
                <a:solidFill>
                  <a:srgbClr val="2A373E"/>
                </a:solidFill>
                <a:latin typeface="Menlo" charset="0"/>
                <a:ea typeface="Menlo" charset="0"/>
                <a:cs typeface="Menlo" charset="0"/>
              </a:rPr>
              <a:t>{</a:t>
            </a:r>
          </a:p>
          <a:p>
            <a:r>
              <a:rPr lang="en-US" sz="2000" dirty="0">
                <a:solidFill>
                  <a:srgbClr val="2A373E"/>
                </a:solidFill>
                <a:latin typeface="Menlo" charset="0"/>
                <a:ea typeface="Menlo" charset="0"/>
                <a:cs typeface="Menlo" charset="0"/>
              </a:rPr>
              <a:t>  </a:t>
            </a:r>
            <a:r>
              <a:rPr lang="en-US" sz="2000" dirty="0" err="1">
                <a:solidFill>
                  <a:srgbClr val="2A373E"/>
                </a:solidFill>
                <a:latin typeface="Menlo" charset="0"/>
                <a:ea typeface="Menlo" charset="0"/>
                <a:cs typeface="Menlo" charset="0"/>
              </a:rPr>
              <a:t>hypotenuse_of</a:t>
            </a:r>
            <a:r>
              <a:rPr lang="en-US" sz="2000" dirty="0">
                <a:solidFill>
                  <a:srgbClr val="2A373E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2000" dirty="0">
                <a:solidFill>
                  <a:srgbClr val="DE352E"/>
                </a:solidFill>
                <a:latin typeface="Menlo" charset="0"/>
                <a:ea typeface="Menlo" charset="0"/>
                <a:cs typeface="Menlo" charset="0"/>
              </a:rPr>
              <a:t>3</a:t>
            </a:r>
            <a:r>
              <a:rPr lang="en-US" sz="2000" dirty="0">
                <a:solidFill>
                  <a:srgbClr val="2A373E"/>
                </a:solidFill>
                <a:latin typeface="Menlo" charset="0"/>
                <a:ea typeface="Menlo" charset="0"/>
                <a:cs typeface="Menlo" charset="0"/>
              </a:rPr>
              <a:t>, </a:t>
            </a:r>
            <a:r>
              <a:rPr lang="en-US" sz="2000" dirty="0">
                <a:solidFill>
                  <a:srgbClr val="DE352E"/>
                </a:solidFill>
                <a:latin typeface="Menlo" charset="0"/>
                <a:ea typeface="Menlo" charset="0"/>
                <a:cs typeface="Menlo" charset="0"/>
              </a:rPr>
              <a:t>4</a:t>
            </a:r>
            <a:r>
              <a:rPr lang="en-US" sz="2000" dirty="0">
                <a:solidFill>
                  <a:srgbClr val="2A373E"/>
                </a:solidFill>
                <a:latin typeface="Menlo" charset="0"/>
                <a:ea typeface="Menlo" charset="0"/>
                <a:cs typeface="Menlo" charset="0"/>
              </a:rPr>
              <a:t>);</a:t>
            </a:r>
          </a:p>
          <a:p>
            <a:r>
              <a:rPr lang="en-US" sz="2000" dirty="0">
                <a:solidFill>
                  <a:srgbClr val="2A373E"/>
                </a:solidFill>
                <a:latin typeface="Menlo" charset="0"/>
                <a:ea typeface="Menlo" charset="0"/>
                <a:cs typeface="Menlo" charset="0"/>
              </a:rPr>
              <a:t>}</a:t>
            </a:r>
            <a:endParaRPr lang="en-US" sz="2000" dirty="0">
              <a:latin typeface="Menlo" charset="0"/>
              <a:ea typeface="Menlo" charset="0"/>
              <a:cs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8191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50F2883A-8482-7F43-930D-7C171AC0FE29}"/>
              </a:ext>
            </a:extLst>
          </p:cNvPr>
          <p:cNvSpPr/>
          <p:nvPr/>
        </p:nvSpPr>
        <p:spPr>
          <a:xfrm>
            <a:off x="4416725" y="5443268"/>
            <a:ext cx="4233789" cy="943018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C73E264E-8EE4-9343-8669-B674EDFCB068}"/>
              </a:ext>
            </a:extLst>
          </p:cNvPr>
          <p:cNvSpPr txBox="1"/>
          <p:nvPr/>
        </p:nvSpPr>
        <p:spPr>
          <a:xfrm>
            <a:off x="3297576" y="5412432"/>
            <a:ext cx="10550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halkduster" panose="03050602040202020205" pitchFamily="66" charset="77"/>
              </a:rPr>
              <a:t>main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08BCED25-4781-B34A-ADC9-0B5F085CAF98}"/>
              </a:ext>
            </a:extLst>
          </p:cNvPr>
          <p:cNvSpPr/>
          <p:nvPr/>
        </p:nvSpPr>
        <p:spPr>
          <a:xfrm>
            <a:off x="780768" y="450219"/>
            <a:ext cx="7143810" cy="23544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rgbClr val="304C9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long</a:t>
            </a:r>
            <a:r>
              <a:rPr lang="en-US" sz="1050" dirty="0">
                <a:solidFill>
                  <a:srgbClr val="2A373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050" dirty="0">
                <a:solidFill>
                  <a:srgbClr val="B2004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square</a:t>
            </a:r>
            <a:r>
              <a:rPr lang="en-US" sz="1050" dirty="0">
                <a:solidFill>
                  <a:srgbClr val="2A373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sz="1050" dirty="0">
                <a:solidFill>
                  <a:srgbClr val="304C9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long</a:t>
            </a:r>
            <a:r>
              <a:rPr lang="en-US" sz="1050" dirty="0">
                <a:solidFill>
                  <a:srgbClr val="2A373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x)</a:t>
            </a:r>
          </a:p>
          <a:p>
            <a:r>
              <a:rPr lang="en-US" sz="1050" dirty="0">
                <a:solidFill>
                  <a:srgbClr val="2A373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{</a:t>
            </a:r>
          </a:p>
          <a:p>
            <a:r>
              <a:rPr lang="en-US" sz="1050" dirty="0">
                <a:solidFill>
                  <a:srgbClr val="2A373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</a:t>
            </a:r>
            <a:r>
              <a:rPr lang="en-US" sz="1050" dirty="0">
                <a:solidFill>
                  <a:srgbClr val="2E5FE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return</a:t>
            </a:r>
            <a:r>
              <a:rPr lang="en-US" sz="1050" dirty="0">
                <a:solidFill>
                  <a:srgbClr val="2A373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x*x;</a:t>
            </a:r>
          </a:p>
          <a:p>
            <a:r>
              <a:rPr lang="en-US" sz="1050" dirty="0">
                <a:solidFill>
                  <a:srgbClr val="2A373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</a:t>
            </a:r>
          </a:p>
          <a:p>
            <a:endParaRPr lang="en-US" sz="1050" dirty="0">
              <a:solidFill>
                <a:srgbClr val="304C9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1050" dirty="0">
                <a:solidFill>
                  <a:srgbClr val="304C9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double</a:t>
            </a:r>
            <a:r>
              <a:rPr lang="en-US" sz="1050" dirty="0">
                <a:solidFill>
                  <a:srgbClr val="2A373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050" dirty="0" err="1">
                <a:solidFill>
                  <a:srgbClr val="B2004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hypotenuse_of</a:t>
            </a:r>
            <a:r>
              <a:rPr lang="en-US" sz="1050" dirty="0">
                <a:solidFill>
                  <a:srgbClr val="2A373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sz="1050" dirty="0">
                <a:solidFill>
                  <a:srgbClr val="304C9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long</a:t>
            </a:r>
            <a:r>
              <a:rPr lang="en-US" sz="1050" dirty="0">
                <a:solidFill>
                  <a:srgbClr val="2A373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base, </a:t>
            </a:r>
            <a:r>
              <a:rPr lang="en-US" sz="1050" dirty="0">
                <a:solidFill>
                  <a:srgbClr val="304C9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long</a:t>
            </a:r>
            <a:r>
              <a:rPr lang="en-US" sz="1050" dirty="0">
                <a:solidFill>
                  <a:srgbClr val="2A373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height)</a:t>
            </a:r>
          </a:p>
          <a:p>
            <a:r>
              <a:rPr lang="en-US" sz="1050" dirty="0">
                <a:solidFill>
                  <a:srgbClr val="2A373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{</a:t>
            </a:r>
          </a:p>
          <a:p>
            <a:r>
              <a:rPr lang="en-US" sz="1050" dirty="0">
                <a:solidFill>
                  <a:srgbClr val="2A373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</a:t>
            </a:r>
            <a:r>
              <a:rPr lang="en-US" sz="1050" dirty="0">
                <a:solidFill>
                  <a:srgbClr val="2E5FE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return</a:t>
            </a:r>
            <a:r>
              <a:rPr lang="en-US" sz="1050" dirty="0">
                <a:solidFill>
                  <a:srgbClr val="2A373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sqrt(square(base) + square(height));</a:t>
            </a:r>
          </a:p>
          <a:p>
            <a:r>
              <a:rPr lang="en-US" sz="1050" dirty="0">
                <a:solidFill>
                  <a:srgbClr val="2A373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</a:t>
            </a:r>
          </a:p>
          <a:p>
            <a:endParaRPr lang="en-US" sz="1050" dirty="0">
              <a:solidFill>
                <a:srgbClr val="2A373E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1050" dirty="0" err="1">
                <a:solidFill>
                  <a:srgbClr val="304C9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int</a:t>
            </a:r>
            <a:r>
              <a:rPr lang="en-US" sz="1050" dirty="0">
                <a:solidFill>
                  <a:srgbClr val="2A373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050" dirty="0">
                <a:solidFill>
                  <a:srgbClr val="B2004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main</a:t>
            </a:r>
            <a:r>
              <a:rPr lang="en-US" sz="1050" dirty="0">
                <a:solidFill>
                  <a:srgbClr val="2A373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</a:t>
            </a:r>
          </a:p>
          <a:p>
            <a:r>
              <a:rPr lang="en-US" sz="1050" dirty="0">
                <a:solidFill>
                  <a:srgbClr val="2A373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{</a:t>
            </a:r>
          </a:p>
          <a:p>
            <a:r>
              <a:rPr lang="en-US" sz="1050" dirty="0">
                <a:solidFill>
                  <a:srgbClr val="2A373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</a:t>
            </a:r>
            <a:r>
              <a:rPr lang="en-US" sz="1050" dirty="0" err="1">
                <a:solidFill>
                  <a:srgbClr val="2A373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hypotenuse_of</a:t>
            </a:r>
            <a:r>
              <a:rPr lang="en-US" sz="1050" dirty="0">
                <a:solidFill>
                  <a:srgbClr val="2A373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sz="1050" dirty="0">
                <a:solidFill>
                  <a:srgbClr val="DE352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3</a:t>
            </a:r>
            <a:r>
              <a:rPr lang="en-US" sz="1050" dirty="0">
                <a:solidFill>
                  <a:srgbClr val="2A373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050" dirty="0">
                <a:solidFill>
                  <a:srgbClr val="DE352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4</a:t>
            </a:r>
            <a:r>
              <a:rPr lang="en-US" sz="1050" dirty="0">
                <a:solidFill>
                  <a:srgbClr val="2A373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);</a:t>
            </a:r>
          </a:p>
          <a:p>
            <a:r>
              <a:rPr lang="en-US" sz="1050" dirty="0">
                <a:solidFill>
                  <a:srgbClr val="2A373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</a:t>
            </a:r>
            <a:endParaRPr lang="en-US" sz="105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9834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08BCED25-4781-B34A-ADC9-0B5F085CAF98}"/>
              </a:ext>
            </a:extLst>
          </p:cNvPr>
          <p:cNvSpPr/>
          <p:nvPr/>
        </p:nvSpPr>
        <p:spPr>
          <a:xfrm>
            <a:off x="780768" y="450219"/>
            <a:ext cx="7143810" cy="23544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rgbClr val="304C9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long</a:t>
            </a:r>
            <a:r>
              <a:rPr lang="en-US" sz="1050" dirty="0">
                <a:solidFill>
                  <a:srgbClr val="2A373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050" dirty="0">
                <a:solidFill>
                  <a:srgbClr val="B2004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square</a:t>
            </a:r>
            <a:r>
              <a:rPr lang="en-US" sz="1050" dirty="0">
                <a:solidFill>
                  <a:srgbClr val="2A373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sz="1050" dirty="0">
                <a:solidFill>
                  <a:srgbClr val="304C9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long</a:t>
            </a:r>
            <a:r>
              <a:rPr lang="en-US" sz="1050" dirty="0">
                <a:solidFill>
                  <a:srgbClr val="2A373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x)</a:t>
            </a:r>
          </a:p>
          <a:p>
            <a:r>
              <a:rPr lang="en-US" sz="1050" dirty="0">
                <a:solidFill>
                  <a:srgbClr val="2A373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{</a:t>
            </a:r>
          </a:p>
          <a:p>
            <a:r>
              <a:rPr lang="en-US" sz="1050" dirty="0">
                <a:solidFill>
                  <a:srgbClr val="2A373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</a:t>
            </a:r>
            <a:r>
              <a:rPr lang="en-US" sz="1050" dirty="0">
                <a:solidFill>
                  <a:srgbClr val="2E5FE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return</a:t>
            </a:r>
            <a:r>
              <a:rPr lang="en-US" sz="1050" dirty="0">
                <a:solidFill>
                  <a:srgbClr val="2A373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x*x;</a:t>
            </a:r>
          </a:p>
          <a:p>
            <a:r>
              <a:rPr lang="en-US" sz="1050" dirty="0">
                <a:solidFill>
                  <a:srgbClr val="2A373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</a:t>
            </a:r>
          </a:p>
          <a:p>
            <a:endParaRPr lang="en-US" sz="1050" dirty="0">
              <a:solidFill>
                <a:srgbClr val="304C9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1050" dirty="0">
                <a:solidFill>
                  <a:srgbClr val="304C9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double</a:t>
            </a:r>
            <a:r>
              <a:rPr lang="en-US" sz="1050" dirty="0">
                <a:solidFill>
                  <a:srgbClr val="2A373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050" dirty="0" err="1">
                <a:solidFill>
                  <a:srgbClr val="B2004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hypotenuse_of</a:t>
            </a:r>
            <a:r>
              <a:rPr lang="en-US" sz="1050" dirty="0">
                <a:solidFill>
                  <a:srgbClr val="2A373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sz="1050" dirty="0">
                <a:solidFill>
                  <a:srgbClr val="304C9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long</a:t>
            </a:r>
            <a:r>
              <a:rPr lang="en-US" sz="1050" dirty="0">
                <a:solidFill>
                  <a:srgbClr val="2A373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base, </a:t>
            </a:r>
            <a:r>
              <a:rPr lang="en-US" sz="1050" dirty="0">
                <a:solidFill>
                  <a:srgbClr val="304C9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long</a:t>
            </a:r>
            <a:r>
              <a:rPr lang="en-US" sz="1050" dirty="0">
                <a:solidFill>
                  <a:srgbClr val="2A373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height)</a:t>
            </a:r>
          </a:p>
          <a:p>
            <a:r>
              <a:rPr lang="en-US" sz="1050" dirty="0">
                <a:solidFill>
                  <a:srgbClr val="2A373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{</a:t>
            </a:r>
          </a:p>
          <a:p>
            <a:r>
              <a:rPr lang="en-US" sz="1050" dirty="0">
                <a:solidFill>
                  <a:srgbClr val="2A373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</a:t>
            </a:r>
            <a:r>
              <a:rPr lang="en-US" sz="1050" dirty="0">
                <a:solidFill>
                  <a:srgbClr val="2E5FE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return</a:t>
            </a:r>
            <a:r>
              <a:rPr lang="en-US" sz="1050" dirty="0">
                <a:solidFill>
                  <a:srgbClr val="2A373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sqrt(square(base) + square(height));</a:t>
            </a:r>
          </a:p>
          <a:p>
            <a:r>
              <a:rPr lang="en-US" sz="1050" dirty="0">
                <a:solidFill>
                  <a:srgbClr val="2A373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</a:t>
            </a:r>
          </a:p>
          <a:p>
            <a:endParaRPr lang="en-US" sz="1050" dirty="0">
              <a:solidFill>
                <a:srgbClr val="2A373E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1050" dirty="0" err="1">
                <a:solidFill>
                  <a:srgbClr val="304C9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int</a:t>
            </a:r>
            <a:r>
              <a:rPr lang="en-US" sz="1050" dirty="0">
                <a:solidFill>
                  <a:srgbClr val="2A373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050" dirty="0">
                <a:solidFill>
                  <a:srgbClr val="B2004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main</a:t>
            </a:r>
            <a:r>
              <a:rPr lang="en-US" sz="1050" dirty="0">
                <a:solidFill>
                  <a:srgbClr val="2A373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</a:t>
            </a:r>
          </a:p>
          <a:p>
            <a:r>
              <a:rPr lang="en-US" sz="1050" dirty="0">
                <a:solidFill>
                  <a:srgbClr val="2A373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{</a:t>
            </a:r>
          </a:p>
          <a:p>
            <a:r>
              <a:rPr lang="en-US" sz="1050" dirty="0">
                <a:solidFill>
                  <a:srgbClr val="2A373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</a:t>
            </a:r>
            <a:r>
              <a:rPr lang="en-US" sz="1050" dirty="0" err="1">
                <a:solidFill>
                  <a:srgbClr val="2A373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hypotenuse_of</a:t>
            </a:r>
            <a:r>
              <a:rPr lang="en-US" sz="1050" dirty="0">
                <a:solidFill>
                  <a:srgbClr val="2A373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sz="1050" dirty="0">
                <a:solidFill>
                  <a:srgbClr val="DE352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3</a:t>
            </a:r>
            <a:r>
              <a:rPr lang="en-US" sz="1050" dirty="0">
                <a:solidFill>
                  <a:srgbClr val="2A373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050" dirty="0">
                <a:solidFill>
                  <a:srgbClr val="DE352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4</a:t>
            </a:r>
            <a:r>
              <a:rPr lang="en-US" sz="1050" dirty="0">
                <a:solidFill>
                  <a:srgbClr val="2A373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);</a:t>
            </a:r>
          </a:p>
          <a:p>
            <a:r>
              <a:rPr lang="en-US" sz="1050" dirty="0">
                <a:solidFill>
                  <a:srgbClr val="2A373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</a:t>
            </a:r>
            <a:endParaRPr lang="en-US" sz="105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50F2883A-8482-7F43-930D-7C171AC0FE29}"/>
              </a:ext>
            </a:extLst>
          </p:cNvPr>
          <p:cNvSpPr/>
          <p:nvPr/>
        </p:nvSpPr>
        <p:spPr>
          <a:xfrm>
            <a:off x="4416725" y="5443268"/>
            <a:ext cx="4233789" cy="943018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C73E264E-8EE4-9343-8669-B674EDFCB068}"/>
              </a:ext>
            </a:extLst>
          </p:cNvPr>
          <p:cNvSpPr txBox="1"/>
          <p:nvPr/>
        </p:nvSpPr>
        <p:spPr>
          <a:xfrm>
            <a:off x="3297576" y="5412432"/>
            <a:ext cx="10550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halkduster" panose="03050602040202020205" pitchFamily="66" charset="77"/>
              </a:rPr>
              <a:t>main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E57D82C9-2C8E-5B40-B484-5D2C03FC7ABB}"/>
              </a:ext>
            </a:extLst>
          </p:cNvPr>
          <p:cNvSpPr/>
          <p:nvPr/>
        </p:nvSpPr>
        <p:spPr>
          <a:xfrm>
            <a:off x="4416725" y="3907766"/>
            <a:ext cx="4233789" cy="141459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69012E30-43D9-D143-A292-A40CA92ACE36}"/>
              </a:ext>
            </a:extLst>
          </p:cNvPr>
          <p:cNvSpPr txBox="1"/>
          <p:nvPr/>
        </p:nvSpPr>
        <p:spPr>
          <a:xfrm>
            <a:off x="1523586" y="3907766"/>
            <a:ext cx="26864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halkduster" panose="03050602040202020205" pitchFamily="66" charset="77"/>
              </a:rPr>
              <a:t>hypotenuse_of</a:t>
            </a:r>
            <a:endParaRPr lang="en-US" sz="2400" dirty="0">
              <a:latin typeface="Chalkduster" panose="03050602040202020205" pitchFamily="66" charset="77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46AEF00C-1A8A-9E40-9B2A-607980F44217}"/>
              </a:ext>
            </a:extLst>
          </p:cNvPr>
          <p:cNvSpPr/>
          <p:nvPr/>
        </p:nvSpPr>
        <p:spPr>
          <a:xfrm>
            <a:off x="5668657" y="4029845"/>
            <a:ext cx="2859314" cy="53528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Chalkduster" panose="03050602040202020205" pitchFamily="66" charset="77"/>
              </a:rPr>
              <a:t>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83BDE006-7D5E-0445-8BC9-7C325A2914DD}"/>
              </a:ext>
            </a:extLst>
          </p:cNvPr>
          <p:cNvSpPr txBox="1"/>
          <p:nvPr/>
        </p:nvSpPr>
        <p:spPr>
          <a:xfrm>
            <a:off x="4661535" y="4071914"/>
            <a:ext cx="918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halkduster" panose="03050602040202020205" pitchFamily="66" charset="77"/>
              </a:rPr>
              <a:t>base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DCC0ADDE-119C-2142-BDE4-C2371BCF32AF}"/>
              </a:ext>
            </a:extLst>
          </p:cNvPr>
          <p:cNvSpPr txBox="1"/>
          <p:nvPr/>
        </p:nvSpPr>
        <p:spPr>
          <a:xfrm>
            <a:off x="4439123" y="4697726"/>
            <a:ext cx="12288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halkduster" panose="03050602040202020205" pitchFamily="66" charset="77"/>
              </a:rPr>
              <a:t>height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5178CD32-5B3E-1D43-B556-B407A52915AE}"/>
              </a:ext>
            </a:extLst>
          </p:cNvPr>
          <p:cNvSpPr/>
          <p:nvPr/>
        </p:nvSpPr>
        <p:spPr>
          <a:xfrm>
            <a:off x="5690384" y="4660913"/>
            <a:ext cx="2859314" cy="53528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Chalkduster" panose="03050602040202020205" pitchFamily="66" charset="77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481902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50F2883A-8482-7F43-930D-7C171AC0FE29}"/>
              </a:ext>
            </a:extLst>
          </p:cNvPr>
          <p:cNvSpPr/>
          <p:nvPr/>
        </p:nvSpPr>
        <p:spPr>
          <a:xfrm>
            <a:off x="4416725" y="5443268"/>
            <a:ext cx="4233789" cy="943018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C73E264E-8EE4-9343-8669-B674EDFCB068}"/>
              </a:ext>
            </a:extLst>
          </p:cNvPr>
          <p:cNvSpPr txBox="1"/>
          <p:nvPr/>
        </p:nvSpPr>
        <p:spPr>
          <a:xfrm>
            <a:off x="3297576" y="5412432"/>
            <a:ext cx="10550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halkduster" panose="03050602040202020205" pitchFamily="66" charset="77"/>
              </a:rPr>
              <a:t>main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E57D82C9-2C8E-5B40-B484-5D2C03FC7ABB}"/>
              </a:ext>
            </a:extLst>
          </p:cNvPr>
          <p:cNvSpPr/>
          <p:nvPr/>
        </p:nvSpPr>
        <p:spPr>
          <a:xfrm>
            <a:off x="4416725" y="3907766"/>
            <a:ext cx="4233789" cy="141459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69012E30-43D9-D143-A292-A40CA92ACE36}"/>
              </a:ext>
            </a:extLst>
          </p:cNvPr>
          <p:cNvSpPr txBox="1"/>
          <p:nvPr/>
        </p:nvSpPr>
        <p:spPr>
          <a:xfrm>
            <a:off x="1594759" y="3907766"/>
            <a:ext cx="26864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halkduster" panose="03050602040202020205" pitchFamily="66" charset="77"/>
              </a:rPr>
              <a:t>hypotenuse_of</a:t>
            </a:r>
            <a:endParaRPr lang="en-US" sz="2400" dirty="0">
              <a:latin typeface="Chalkduster" panose="03050602040202020205" pitchFamily="66" charset="77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46AEF00C-1A8A-9E40-9B2A-607980F44217}"/>
              </a:ext>
            </a:extLst>
          </p:cNvPr>
          <p:cNvSpPr/>
          <p:nvPr/>
        </p:nvSpPr>
        <p:spPr>
          <a:xfrm>
            <a:off x="5668657" y="4029845"/>
            <a:ext cx="2859314" cy="53528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Chalkduster" panose="03050602040202020205" pitchFamily="66" charset="77"/>
              </a:rPr>
              <a:t>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83BDE006-7D5E-0445-8BC9-7C325A2914DD}"/>
              </a:ext>
            </a:extLst>
          </p:cNvPr>
          <p:cNvSpPr txBox="1"/>
          <p:nvPr/>
        </p:nvSpPr>
        <p:spPr>
          <a:xfrm>
            <a:off x="4661535" y="4071914"/>
            <a:ext cx="918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halkduster" panose="03050602040202020205" pitchFamily="66" charset="77"/>
              </a:rPr>
              <a:t>base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DCC0ADDE-119C-2142-BDE4-C2371BCF32AF}"/>
              </a:ext>
            </a:extLst>
          </p:cNvPr>
          <p:cNvSpPr txBox="1"/>
          <p:nvPr/>
        </p:nvSpPr>
        <p:spPr>
          <a:xfrm>
            <a:off x="4439123" y="4697726"/>
            <a:ext cx="12288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halkduster" panose="03050602040202020205" pitchFamily="66" charset="77"/>
              </a:rPr>
              <a:t>height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5178CD32-5B3E-1D43-B556-B407A52915AE}"/>
              </a:ext>
            </a:extLst>
          </p:cNvPr>
          <p:cNvSpPr/>
          <p:nvPr/>
        </p:nvSpPr>
        <p:spPr>
          <a:xfrm>
            <a:off x="5690384" y="4660913"/>
            <a:ext cx="2859314" cy="53528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Chalkduster" panose="03050602040202020205" pitchFamily="66" charset="77"/>
              </a:rPr>
              <a:t>4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8971C03E-9283-0840-B4D4-A6D7E66E36C5}"/>
              </a:ext>
            </a:extLst>
          </p:cNvPr>
          <p:cNvSpPr/>
          <p:nvPr/>
        </p:nvSpPr>
        <p:spPr>
          <a:xfrm>
            <a:off x="4416725" y="2981661"/>
            <a:ext cx="4233788" cy="761958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x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C49AF7D1-6D0C-E447-9B1E-A0CD656D82C4}"/>
              </a:ext>
            </a:extLst>
          </p:cNvPr>
          <p:cNvSpPr txBox="1"/>
          <p:nvPr/>
        </p:nvSpPr>
        <p:spPr>
          <a:xfrm>
            <a:off x="3001171" y="2900975"/>
            <a:ext cx="12923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halkduster" panose="03050602040202020205" pitchFamily="66" charset="77"/>
              </a:rPr>
              <a:t>square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3F5849A6-9505-7F41-8223-F39C90113A35}"/>
              </a:ext>
            </a:extLst>
          </p:cNvPr>
          <p:cNvSpPr/>
          <p:nvPr/>
        </p:nvSpPr>
        <p:spPr>
          <a:xfrm>
            <a:off x="5667986" y="3117982"/>
            <a:ext cx="2859314" cy="53528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Chalkduster" panose="03050602040202020205" pitchFamily="66" charset="77"/>
              </a:rPr>
              <a:t>3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9FABB3D9-B8C8-9440-8904-ED2E7CBEDB69}"/>
              </a:ext>
            </a:extLst>
          </p:cNvPr>
          <p:cNvSpPr txBox="1"/>
          <p:nvPr/>
        </p:nvSpPr>
        <p:spPr>
          <a:xfrm>
            <a:off x="5199952" y="3154793"/>
            <a:ext cx="3802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halkduster" panose="03050602040202020205" pitchFamily="66" charset="77"/>
              </a:rPr>
              <a:t>x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08BCED25-4781-B34A-ADC9-0B5F085CAF98}"/>
              </a:ext>
            </a:extLst>
          </p:cNvPr>
          <p:cNvSpPr/>
          <p:nvPr/>
        </p:nvSpPr>
        <p:spPr>
          <a:xfrm>
            <a:off x="780768" y="450219"/>
            <a:ext cx="7143810" cy="23544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rgbClr val="304C9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long</a:t>
            </a:r>
            <a:r>
              <a:rPr lang="en-US" sz="1050" dirty="0">
                <a:solidFill>
                  <a:srgbClr val="2A373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050" dirty="0">
                <a:solidFill>
                  <a:srgbClr val="B2004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square</a:t>
            </a:r>
            <a:r>
              <a:rPr lang="en-US" sz="1050" dirty="0">
                <a:solidFill>
                  <a:srgbClr val="2A373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sz="1050" dirty="0">
                <a:solidFill>
                  <a:srgbClr val="304C9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long</a:t>
            </a:r>
            <a:r>
              <a:rPr lang="en-US" sz="1050" dirty="0">
                <a:solidFill>
                  <a:srgbClr val="2A373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x)</a:t>
            </a:r>
          </a:p>
          <a:p>
            <a:r>
              <a:rPr lang="en-US" sz="1050" dirty="0">
                <a:solidFill>
                  <a:srgbClr val="2A373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{</a:t>
            </a:r>
          </a:p>
          <a:p>
            <a:r>
              <a:rPr lang="en-US" sz="1050" dirty="0">
                <a:solidFill>
                  <a:srgbClr val="2A373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</a:t>
            </a:r>
            <a:r>
              <a:rPr lang="en-US" sz="1050" dirty="0">
                <a:solidFill>
                  <a:srgbClr val="2E5FE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return</a:t>
            </a:r>
            <a:r>
              <a:rPr lang="en-US" sz="1050" dirty="0">
                <a:solidFill>
                  <a:srgbClr val="2A373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x*x;</a:t>
            </a:r>
          </a:p>
          <a:p>
            <a:r>
              <a:rPr lang="en-US" sz="1050" dirty="0">
                <a:solidFill>
                  <a:srgbClr val="2A373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</a:t>
            </a:r>
          </a:p>
          <a:p>
            <a:endParaRPr lang="en-US" sz="1050" dirty="0">
              <a:solidFill>
                <a:srgbClr val="304C9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1050" dirty="0">
                <a:solidFill>
                  <a:srgbClr val="304C9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double</a:t>
            </a:r>
            <a:r>
              <a:rPr lang="en-US" sz="1050" dirty="0">
                <a:solidFill>
                  <a:srgbClr val="2A373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050" dirty="0" err="1">
                <a:solidFill>
                  <a:srgbClr val="B2004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hypotenuse_of</a:t>
            </a:r>
            <a:r>
              <a:rPr lang="en-US" sz="1050" dirty="0">
                <a:solidFill>
                  <a:srgbClr val="2A373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sz="1050" dirty="0">
                <a:solidFill>
                  <a:srgbClr val="304C9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long</a:t>
            </a:r>
            <a:r>
              <a:rPr lang="en-US" sz="1050" dirty="0">
                <a:solidFill>
                  <a:srgbClr val="2A373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base, </a:t>
            </a:r>
            <a:r>
              <a:rPr lang="en-US" sz="1050" dirty="0">
                <a:solidFill>
                  <a:srgbClr val="304C9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long</a:t>
            </a:r>
            <a:r>
              <a:rPr lang="en-US" sz="1050" dirty="0">
                <a:solidFill>
                  <a:srgbClr val="2A373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height)</a:t>
            </a:r>
          </a:p>
          <a:p>
            <a:r>
              <a:rPr lang="en-US" sz="1050" dirty="0">
                <a:solidFill>
                  <a:srgbClr val="2A373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{</a:t>
            </a:r>
          </a:p>
          <a:p>
            <a:r>
              <a:rPr lang="en-US" sz="1050" dirty="0">
                <a:solidFill>
                  <a:srgbClr val="2A373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</a:t>
            </a:r>
            <a:r>
              <a:rPr lang="en-US" sz="1050" dirty="0">
                <a:solidFill>
                  <a:srgbClr val="2E5FE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return</a:t>
            </a:r>
            <a:r>
              <a:rPr lang="en-US" sz="1050" dirty="0">
                <a:solidFill>
                  <a:srgbClr val="2A373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sqrt(square(base) + square(height));</a:t>
            </a:r>
          </a:p>
          <a:p>
            <a:r>
              <a:rPr lang="en-US" sz="1050" dirty="0">
                <a:solidFill>
                  <a:srgbClr val="2A373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</a:t>
            </a:r>
          </a:p>
          <a:p>
            <a:endParaRPr lang="en-US" sz="1050" dirty="0">
              <a:solidFill>
                <a:srgbClr val="2A373E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1050" dirty="0" err="1">
                <a:solidFill>
                  <a:srgbClr val="304C9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int</a:t>
            </a:r>
            <a:r>
              <a:rPr lang="en-US" sz="1050" dirty="0">
                <a:solidFill>
                  <a:srgbClr val="2A373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050" dirty="0">
                <a:solidFill>
                  <a:srgbClr val="B2004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main</a:t>
            </a:r>
            <a:r>
              <a:rPr lang="en-US" sz="1050" dirty="0">
                <a:solidFill>
                  <a:srgbClr val="2A373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</a:t>
            </a:r>
          </a:p>
          <a:p>
            <a:r>
              <a:rPr lang="en-US" sz="1050" dirty="0">
                <a:solidFill>
                  <a:srgbClr val="2A373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{</a:t>
            </a:r>
          </a:p>
          <a:p>
            <a:r>
              <a:rPr lang="en-US" sz="1050" dirty="0">
                <a:solidFill>
                  <a:srgbClr val="2A373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</a:t>
            </a:r>
            <a:r>
              <a:rPr lang="en-US" sz="1050" dirty="0" err="1">
                <a:solidFill>
                  <a:srgbClr val="2A373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hypotenuse_of</a:t>
            </a:r>
            <a:r>
              <a:rPr lang="en-US" sz="1050" dirty="0">
                <a:solidFill>
                  <a:srgbClr val="2A373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sz="1050" dirty="0">
                <a:solidFill>
                  <a:srgbClr val="DE352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3</a:t>
            </a:r>
            <a:r>
              <a:rPr lang="en-US" sz="1050" dirty="0">
                <a:solidFill>
                  <a:srgbClr val="2A373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050" dirty="0">
                <a:solidFill>
                  <a:srgbClr val="DE352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4</a:t>
            </a:r>
            <a:r>
              <a:rPr lang="en-US" sz="1050" dirty="0">
                <a:solidFill>
                  <a:srgbClr val="2A373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);</a:t>
            </a:r>
          </a:p>
          <a:p>
            <a:r>
              <a:rPr lang="en-US" sz="1050" dirty="0">
                <a:solidFill>
                  <a:srgbClr val="2A373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</a:t>
            </a:r>
            <a:endParaRPr lang="en-US" sz="105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6585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50F2883A-8482-7F43-930D-7C171AC0FE29}"/>
              </a:ext>
            </a:extLst>
          </p:cNvPr>
          <p:cNvSpPr/>
          <p:nvPr/>
        </p:nvSpPr>
        <p:spPr>
          <a:xfrm>
            <a:off x="4416725" y="5443268"/>
            <a:ext cx="4233789" cy="943018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C73E264E-8EE4-9343-8669-B674EDFCB068}"/>
              </a:ext>
            </a:extLst>
          </p:cNvPr>
          <p:cNvSpPr txBox="1"/>
          <p:nvPr/>
        </p:nvSpPr>
        <p:spPr>
          <a:xfrm>
            <a:off x="3297576" y="5412432"/>
            <a:ext cx="10550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halkduster" panose="03050602040202020205" pitchFamily="66" charset="77"/>
              </a:rPr>
              <a:t>main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E57D82C9-2C8E-5B40-B484-5D2C03FC7ABB}"/>
              </a:ext>
            </a:extLst>
          </p:cNvPr>
          <p:cNvSpPr/>
          <p:nvPr/>
        </p:nvSpPr>
        <p:spPr>
          <a:xfrm>
            <a:off x="4416725" y="3907766"/>
            <a:ext cx="4233789" cy="141459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46AEF00C-1A8A-9E40-9B2A-607980F44217}"/>
              </a:ext>
            </a:extLst>
          </p:cNvPr>
          <p:cNvSpPr/>
          <p:nvPr/>
        </p:nvSpPr>
        <p:spPr>
          <a:xfrm>
            <a:off x="5668657" y="4029845"/>
            <a:ext cx="2859314" cy="53528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Chalkduster" panose="03050602040202020205" pitchFamily="66" charset="77"/>
              </a:rPr>
              <a:t>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83BDE006-7D5E-0445-8BC9-7C325A2914DD}"/>
              </a:ext>
            </a:extLst>
          </p:cNvPr>
          <p:cNvSpPr txBox="1"/>
          <p:nvPr/>
        </p:nvSpPr>
        <p:spPr>
          <a:xfrm>
            <a:off x="4661535" y="4071914"/>
            <a:ext cx="918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halkduster" panose="03050602040202020205" pitchFamily="66" charset="77"/>
              </a:rPr>
              <a:t>base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DCC0ADDE-119C-2142-BDE4-C2371BCF32AF}"/>
              </a:ext>
            </a:extLst>
          </p:cNvPr>
          <p:cNvSpPr txBox="1"/>
          <p:nvPr/>
        </p:nvSpPr>
        <p:spPr>
          <a:xfrm>
            <a:off x="4439123" y="4697726"/>
            <a:ext cx="12288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halkduster" panose="03050602040202020205" pitchFamily="66" charset="77"/>
              </a:rPr>
              <a:t>height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5178CD32-5B3E-1D43-B556-B407A52915AE}"/>
              </a:ext>
            </a:extLst>
          </p:cNvPr>
          <p:cNvSpPr/>
          <p:nvPr/>
        </p:nvSpPr>
        <p:spPr>
          <a:xfrm>
            <a:off x="5690384" y="4660913"/>
            <a:ext cx="2859314" cy="53528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Chalkduster" panose="03050602040202020205" pitchFamily="66" charset="77"/>
              </a:rPr>
              <a:t>4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493D780A-420A-994F-998A-8D946B270869}"/>
              </a:ext>
            </a:extLst>
          </p:cNvPr>
          <p:cNvSpPr txBox="1"/>
          <p:nvPr/>
        </p:nvSpPr>
        <p:spPr>
          <a:xfrm>
            <a:off x="1594759" y="3907766"/>
            <a:ext cx="26864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halkduster" panose="03050602040202020205" pitchFamily="66" charset="77"/>
              </a:rPr>
              <a:t>hypotenuse_of</a:t>
            </a:r>
            <a:endParaRPr lang="en-US" sz="2400" dirty="0">
              <a:latin typeface="Chalkduster" panose="03050602040202020205" pitchFamily="66" charset="77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08BCED25-4781-B34A-ADC9-0B5F085CAF98}"/>
              </a:ext>
            </a:extLst>
          </p:cNvPr>
          <p:cNvSpPr/>
          <p:nvPr/>
        </p:nvSpPr>
        <p:spPr>
          <a:xfrm>
            <a:off x="780768" y="450219"/>
            <a:ext cx="7143810" cy="23544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rgbClr val="304C9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long</a:t>
            </a:r>
            <a:r>
              <a:rPr lang="en-US" sz="1050" dirty="0">
                <a:solidFill>
                  <a:srgbClr val="2A373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050" dirty="0">
                <a:solidFill>
                  <a:srgbClr val="B2004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square</a:t>
            </a:r>
            <a:r>
              <a:rPr lang="en-US" sz="1050" dirty="0">
                <a:solidFill>
                  <a:srgbClr val="2A373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sz="1050" dirty="0">
                <a:solidFill>
                  <a:srgbClr val="304C9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long</a:t>
            </a:r>
            <a:r>
              <a:rPr lang="en-US" sz="1050" dirty="0">
                <a:solidFill>
                  <a:srgbClr val="2A373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x)</a:t>
            </a:r>
          </a:p>
          <a:p>
            <a:r>
              <a:rPr lang="en-US" sz="1050" dirty="0">
                <a:solidFill>
                  <a:srgbClr val="2A373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{</a:t>
            </a:r>
          </a:p>
          <a:p>
            <a:r>
              <a:rPr lang="en-US" sz="1050" dirty="0">
                <a:solidFill>
                  <a:srgbClr val="2A373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</a:t>
            </a:r>
            <a:r>
              <a:rPr lang="en-US" sz="1050" dirty="0">
                <a:solidFill>
                  <a:srgbClr val="2E5FE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return</a:t>
            </a:r>
            <a:r>
              <a:rPr lang="en-US" sz="1050" dirty="0">
                <a:solidFill>
                  <a:srgbClr val="2A373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x*x;</a:t>
            </a:r>
          </a:p>
          <a:p>
            <a:r>
              <a:rPr lang="en-US" sz="1050" dirty="0">
                <a:solidFill>
                  <a:srgbClr val="2A373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</a:t>
            </a:r>
          </a:p>
          <a:p>
            <a:endParaRPr lang="en-US" sz="1050" dirty="0">
              <a:solidFill>
                <a:srgbClr val="304C9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1050" dirty="0">
                <a:solidFill>
                  <a:srgbClr val="304C9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double</a:t>
            </a:r>
            <a:r>
              <a:rPr lang="en-US" sz="1050" dirty="0">
                <a:solidFill>
                  <a:srgbClr val="2A373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050" dirty="0" err="1">
                <a:solidFill>
                  <a:srgbClr val="B2004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hypotenuse_of</a:t>
            </a:r>
            <a:r>
              <a:rPr lang="en-US" sz="1050" dirty="0">
                <a:solidFill>
                  <a:srgbClr val="2A373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sz="1050" dirty="0">
                <a:solidFill>
                  <a:srgbClr val="304C9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long</a:t>
            </a:r>
            <a:r>
              <a:rPr lang="en-US" sz="1050" dirty="0">
                <a:solidFill>
                  <a:srgbClr val="2A373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base, </a:t>
            </a:r>
            <a:r>
              <a:rPr lang="en-US" sz="1050" dirty="0">
                <a:solidFill>
                  <a:srgbClr val="304C9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long</a:t>
            </a:r>
            <a:r>
              <a:rPr lang="en-US" sz="1050" dirty="0">
                <a:solidFill>
                  <a:srgbClr val="2A373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height)</a:t>
            </a:r>
          </a:p>
          <a:p>
            <a:r>
              <a:rPr lang="en-US" sz="1050" dirty="0">
                <a:solidFill>
                  <a:srgbClr val="2A373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{</a:t>
            </a:r>
          </a:p>
          <a:p>
            <a:r>
              <a:rPr lang="en-US" sz="1050" dirty="0">
                <a:solidFill>
                  <a:srgbClr val="2A373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</a:t>
            </a:r>
            <a:r>
              <a:rPr lang="en-US" sz="1050" dirty="0">
                <a:solidFill>
                  <a:srgbClr val="2E5FE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return</a:t>
            </a:r>
            <a:r>
              <a:rPr lang="en-US" sz="1050" dirty="0">
                <a:solidFill>
                  <a:srgbClr val="2A373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sqrt(square(base) + square(height));</a:t>
            </a:r>
          </a:p>
          <a:p>
            <a:r>
              <a:rPr lang="en-US" sz="1050" dirty="0">
                <a:solidFill>
                  <a:srgbClr val="2A373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</a:t>
            </a:r>
          </a:p>
          <a:p>
            <a:endParaRPr lang="en-US" sz="1050" dirty="0">
              <a:solidFill>
                <a:srgbClr val="2A373E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1050" dirty="0" err="1">
                <a:solidFill>
                  <a:srgbClr val="304C9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int</a:t>
            </a:r>
            <a:r>
              <a:rPr lang="en-US" sz="1050" dirty="0">
                <a:solidFill>
                  <a:srgbClr val="2A373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050" dirty="0">
                <a:solidFill>
                  <a:srgbClr val="B2004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main</a:t>
            </a:r>
            <a:r>
              <a:rPr lang="en-US" sz="1050" dirty="0">
                <a:solidFill>
                  <a:srgbClr val="2A373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</a:t>
            </a:r>
          </a:p>
          <a:p>
            <a:r>
              <a:rPr lang="en-US" sz="1050" dirty="0">
                <a:solidFill>
                  <a:srgbClr val="2A373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{</a:t>
            </a:r>
          </a:p>
          <a:p>
            <a:r>
              <a:rPr lang="en-US" sz="1050" dirty="0">
                <a:solidFill>
                  <a:srgbClr val="2A373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</a:t>
            </a:r>
            <a:r>
              <a:rPr lang="en-US" sz="1050" dirty="0" err="1">
                <a:solidFill>
                  <a:srgbClr val="2A373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hypotenuse_of</a:t>
            </a:r>
            <a:r>
              <a:rPr lang="en-US" sz="1050" dirty="0">
                <a:solidFill>
                  <a:srgbClr val="2A373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sz="1050" dirty="0">
                <a:solidFill>
                  <a:srgbClr val="DE352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3</a:t>
            </a:r>
            <a:r>
              <a:rPr lang="en-US" sz="1050" dirty="0">
                <a:solidFill>
                  <a:srgbClr val="2A373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050" dirty="0">
                <a:solidFill>
                  <a:srgbClr val="DE352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4</a:t>
            </a:r>
            <a:r>
              <a:rPr lang="en-US" sz="1050" dirty="0">
                <a:solidFill>
                  <a:srgbClr val="2A373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);</a:t>
            </a:r>
          </a:p>
          <a:p>
            <a:r>
              <a:rPr lang="en-US" sz="1050" dirty="0">
                <a:solidFill>
                  <a:srgbClr val="2A373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</a:t>
            </a:r>
            <a:endParaRPr lang="en-US" sz="105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666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50F2883A-8482-7F43-930D-7C171AC0FE29}"/>
              </a:ext>
            </a:extLst>
          </p:cNvPr>
          <p:cNvSpPr/>
          <p:nvPr/>
        </p:nvSpPr>
        <p:spPr>
          <a:xfrm>
            <a:off x="4416725" y="5443268"/>
            <a:ext cx="4233789" cy="943018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C73E264E-8EE4-9343-8669-B674EDFCB068}"/>
              </a:ext>
            </a:extLst>
          </p:cNvPr>
          <p:cNvSpPr txBox="1"/>
          <p:nvPr/>
        </p:nvSpPr>
        <p:spPr>
          <a:xfrm>
            <a:off x="3297576" y="5412432"/>
            <a:ext cx="10550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halkduster" panose="03050602040202020205" pitchFamily="66" charset="77"/>
              </a:rPr>
              <a:t>main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E57D82C9-2C8E-5B40-B484-5D2C03FC7ABB}"/>
              </a:ext>
            </a:extLst>
          </p:cNvPr>
          <p:cNvSpPr/>
          <p:nvPr/>
        </p:nvSpPr>
        <p:spPr>
          <a:xfrm>
            <a:off x="4416725" y="3907766"/>
            <a:ext cx="4233789" cy="141459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69012E30-43D9-D143-A292-A40CA92ACE36}"/>
              </a:ext>
            </a:extLst>
          </p:cNvPr>
          <p:cNvSpPr txBox="1"/>
          <p:nvPr/>
        </p:nvSpPr>
        <p:spPr>
          <a:xfrm>
            <a:off x="1594759" y="3907766"/>
            <a:ext cx="26864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halkduster" panose="03050602040202020205" pitchFamily="66" charset="77"/>
              </a:rPr>
              <a:t>hypotenuse_of</a:t>
            </a:r>
            <a:endParaRPr lang="en-US" sz="2400" dirty="0">
              <a:latin typeface="Chalkduster" panose="03050602040202020205" pitchFamily="66" charset="77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46AEF00C-1A8A-9E40-9B2A-607980F44217}"/>
              </a:ext>
            </a:extLst>
          </p:cNvPr>
          <p:cNvSpPr/>
          <p:nvPr/>
        </p:nvSpPr>
        <p:spPr>
          <a:xfrm>
            <a:off x="5668657" y="4029845"/>
            <a:ext cx="2859314" cy="53528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Chalkduster" panose="03050602040202020205" pitchFamily="66" charset="77"/>
              </a:rPr>
              <a:t>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83BDE006-7D5E-0445-8BC9-7C325A2914DD}"/>
              </a:ext>
            </a:extLst>
          </p:cNvPr>
          <p:cNvSpPr txBox="1"/>
          <p:nvPr/>
        </p:nvSpPr>
        <p:spPr>
          <a:xfrm>
            <a:off x="4661535" y="4071914"/>
            <a:ext cx="918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halkduster" panose="03050602040202020205" pitchFamily="66" charset="77"/>
              </a:rPr>
              <a:t>base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DCC0ADDE-119C-2142-BDE4-C2371BCF32AF}"/>
              </a:ext>
            </a:extLst>
          </p:cNvPr>
          <p:cNvSpPr txBox="1"/>
          <p:nvPr/>
        </p:nvSpPr>
        <p:spPr>
          <a:xfrm>
            <a:off x="4439123" y="4697726"/>
            <a:ext cx="12288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halkduster" panose="03050602040202020205" pitchFamily="66" charset="77"/>
              </a:rPr>
              <a:t>height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5178CD32-5B3E-1D43-B556-B407A52915AE}"/>
              </a:ext>
            </a:extLst>
          </p:cNvPr>
          <p:cNvSpPr/>
          <p:nvPr/>
        </p:nvSpPr>
        <p:spPr>
          <a:xfrm>
            <a:off x="5690384" y="4660913"/>
            <a:ext cx="2859314" cy="53528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Chalkduster" panose="03050602040202020205" pitchFamily="66" charset="77"/>
              </a:rPr>
              <a:t>4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8971C03E-9283-0840-B4D4-A6D7E66E36C5}"/>
              </a:ext>
            </a:extLst>
          </p:cNvPr>
          <p:cNvSpPr/>
          <p:nvPr/>
        </p:nvSpPr>
        <p:spPr>
          <a:xfrm>
            <a:off x="4416725" y="2981661"/>
            <a:ext cx="4233788" cy="761958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x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C49AF7D1-6D0C-E447-9B1E-A0CD656D82C4}"/>
              </a:ext>
            </a:extLst>
          </p:cNvPr>
          <p:cNvSpPr txBox="1"/>
          <p:nvPr/>
        </p:nvSpPr>
        <p:spPr>
          <a:xfrm>
            <a:off x="3001171" y="2900975"/>
            <a:ext cx="12923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halkduster" panose="03050602040202020205" pitchFamily="66" charset="77"/>
              </a:rPr>
              <a:t>square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3F5849A6-9505-7F41-8223-F39C90113A35}"/>
              </a:ext>
            </a:extLst>
          </p:cNvPr>
          <p:cNvSpPr/>
          <p:nvPr/>
        </p:nvSpPr>
        <p:spPr>
          <a:xfrm>
            <a:off x="5667986" y="3117982"/>
            <a:ext cx="2859314" cy="53528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Chalkduster" panose="03050602040202020205" pitchFamily="66" charset="77"/>
              </a:rPr>
              <a:t>4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9FABB3D9-B8C8-9440-8904-ED2E7CBEDB69}"/>
              </a:ext>
            </a:extLst>
          </p:cNvPr>
          <p:cNvSpPr txBox="1"/>
          <p:nvPr/>
        </p:nvSpPr>
        <p:spPr>
          <a:xfrm>
            <a:off x="5199952" y="3154793"/>
            <a:ext cx="3802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halkduster" panose="03050602040202020205" pitchFamily="66" charset="77"/>
              </a:rPr>
              <a:t>x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08BCED25-4781-B34A-ADC9-0B5F085CAF98}"/>
              </a:ext>
            </a:extLst>
          </p:cNvPr>
          <p:cNvSpPr/>
          <p:nvPr/>
        </p:nvSpPr>
        <p:spPr>
          <a:xfrm>
            <a:off x="780768" y="450219"/>
            <a:ext cx="7143810" cy="23544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rgbClr val="304C9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long</a:t>
            </a:r>
            <a:r>
              <a:rPr lang="en-US" sz="1050" dirty="0">
                <a:solidFill>
                  <a:srgbClr val="2A373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050" dirty="0">
                <a:solidFill>
                  <a:srgbClr val="B2004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square</a:t>
            </a:r>
            <a:r>
              <a:rPr lang="en-US" sz="1050" dirty="0">
                <a:solidFill>
                  <a:srgbClr val="2A373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sz="1050" dirty="0">
                <a:solidFill>
                  <a:srgbClr val="304C9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long</a:t>
            </a:r>
            <a:r>
              <a:rPr lang="en-US" sz="1050" dirty="0">
                <a:solidFill>
                  <a:srgbClr val="2A373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x)</a:t>
            </a:r>
          </a:p>
          <a:p>
            <a:r>
              <a:rPr lang="en-US" sz="1050" dirty="0">
                <a:solidFill>
                  <a:srgbClr val="2A373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{</a:t>
            </a:r>
          </a:p>
          <a:p>
            <a:r>
              <a:rPr lang="en-US" sz="1050" dirty="0">
                <a:solidFill>
                  <a:srgbClr val="2A373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</a:t>
            </a:r>
            <a:r>
              <a:rPr lang="en-US" sz="1050" dirty="0">
                <a:solidFill>
                  <a:srgbClr val="2E5FE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return</a:t>
            </a:r>
            <a:r>
              <a:rPr lang="en-US" sz="1050" dirty="0">
                <a:solidFill>
                  <a:srgbClr val="2A373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x*x;</a:t>
            </a:r>
          </a:p>
          <a:p>
            <a:r>
              <a:rPr lang="en-US" sz="1050" dirty="0">
                <a:solidFill>
                  <a:srgbClr val="2A373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</a:t>
            </a:r>
          </a:p>
          <a:p>
            <a:endParaRPr lang="en-US" sz="1050" dirty="0">
              <a:solidFill>
                <a:srgbClr val="304C9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1050" dirty="0">
                <a:solidFill>
                  <a:srgbClr val="304C9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double</a:t>
            </a:r>
            <a:r>
              <a:rPr lang="en-US" sz="1050" dirty="0">
                <a:solidFill>
                  <a:srgbClr val="2A373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050" dirty="0" err="1">
                <a:solidFill>
                  <a:srgbClr val="B2004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hypotenuse_of</a:t>
            </a:r>
            <a:r>
              <a:rPr lang="en-US" sz="1050" dirty="0">
                <a:solidFill>
                  <a:srgbClr val="2A373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sz="1050" dirty="0">
                <a:solidFill>
                  <a:srgbClr val="304C9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long</a:t>
            </a:r>
            <a:r>
              <a:rPr lang="en-US" sz="1050" dirty="0">
                <a:solidFill>
                  <a:srgbClr val="2A373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base, </a:t>
            </a:r>
            <a:r>
              <a:rPr lang="en-US" sz="1050" dirty="0">
                <a:solidFill>
                  <a:srgbClr val="304C9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long</a:t>
            </a:r>
            <a:r>
              <a:rPr lang="en-US" sz="1050" dirty="0">
                <a:solidFill>
                  <a:srgbClr val="2A373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height)</a:t>
            </a:r>
          </a:p>
          <a:p>
            <a:r>
              <a:rPr lang="en-US" sz="1050" dirty="0">
                <a:solidFill>
                  <a:srgbClr val="2A373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{</a:t>
            </a:r>
          </a:p>
          <a:p>
            <a:r>
              <a:rPr lang="en-US" sz="1050" dirty="0">
                <a:solidFill>
                  <a:srgbClr val="2A373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</a:t>
            </a:r>
            <a:r>
              <a:rPr lang="en-US" sz="1050" dirty="0">
                <a:solidFill>
                  <a:srgbClr val="2E5FE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return</a:t>
            </a:r>
            <a:r>
              <a:rPr lang="en-US" sz="1050" dirty="0">
                <a:solidFill>
                  <a:srgbClr val="2A373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sqrt(square(base) + square(height));</a:t>
            </a:r>
          </a:p>
          <a:p>
            <a:r>
              <a:rPr lang="en-US" sz="1050" dirty="0">
                <a:solidFill>
                  <a:srgbClr val="2A373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</a:t>
            </a:r>
          </a:p>
          <a:p>
            <a:endParaRPr lang="en-US" sz="1050" dirty="0">
              <a:solidFill>
                <a:srgbClr val="2A373E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1050" dirty="0" err="1">
                <a:solidFill>
                  <a:srgbClr val="304C9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int</a:t>
            </a:r>
            <a:r>
              <a:rPr lang="en-US" sz="1050" dirty="0">
                <a:solidFill>
                  <a:srgbClr val="2A373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050" dirty="0">
                <a:solidFill>
                  <a:srgbClr val="B2004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main</a:t>
            </a:r>
            <a:r>
              <a:rPr lang="en-US" sz="1050" dirty="0">
                <a:solidFill>
                  <a:srgbClr val="2A373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</a:t>
            </a:r>
          </a:p>
          <a:p>
            <a:r>
              <a:rPr lang="en-US" sz="1050" dirty="0">
                <a:solidFill>
                  <a:srgbClr val="2A373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{</a:t>
            </a:r>
          </a:p>
          <a:p>
            <a:r>
              <a:rPr lang="en-US" sz="1050" dirty="0">
                <a:solidFill>
                  <a:srgbClr val="2A373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</a:t>
            </a:r>
            <a:r>
              <a:rPr lang="en-US" sz="1050" dirty="0" err="1">
                <a:solidFill>
                  <a:srgbClr val="2A373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hypotenuse_of</a:t>
            </a:r>
            <a:r>
              <a:rPr lang="en-US" sz="1050" dirty="0">
                <a:solidFill>
                  <a:srgbClr val="2A373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sz="1050" dirty="0">
                <a:solidFill>
                  <a:srgbClr val="DE352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3</a:t>
            </a:r>
            <a:r>
              <a:rPr lang="en-US" sz="1050" dirty="0">
                <a:solidFill>
                  <a:srgbClr val="2A373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050" dirty="0">
                <a:solidFill>
                  <a:srgbClr val="DE352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4</a:t>
            </a:r>
            <a:r>
              <a:rPr lang="en-US" sz="1050" dirty="0">
                <a:solidFill>
                  <a:srgbClr val="2A373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);</a:t>
            </a:r>
          </a:p>
          <a:p>
            <a:r>
              <a:rPr lang="en-US" sz="1050" dirty="0">
                <a:solidFill>
                  <a:srgbClr val="2A373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</a:t>
            </a:r>
            <a:endParaRPr lang="en-US" sz="105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4247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50F2883A-8482-7F43-930D-7C171AC0FE29}"/>
              </a:ext>
            </a:extLst>
          </p:cNvPr>
          <p:cNvSpPr/>
          <p:nvPr/>
        </p:nvSpPr>
        <p:spPr>
          <a:xfrm>
            <a:off x="4416725" y="5443268"/>
            <a:ext cx="4233789" cy="943018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C73E264E-8EE4-9343-8669-B674EDFCB068}"/>
              </a:ext>
            </a:extLst>
          </p:cNvPr>
          <p:cNvSpPr txBox="1"/>
          <p:nvPr/>
        </p:nvSpPr>
        <p:spPr>
          <a:xfrm>
            <a:off x="3297576" y="5412432"/>
            <a:ext cx="10550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halkduster" panose="03050602040202020205" pitchFamily="66" charset="77"/>
              </a:rPr>
              <a:t>main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E57D82C9-2C8E-5B40-B484-5D2C03FC7ABB}"/>
              </a:ext>
            </a:extLst>
          </p:cNvPr>
          <p:cNvSpPr/>
          <p:nvPr/>
        </p:nvSpPr>
        <p:spPr>
          <a:xfrm>
            <a:off x="4416725" y="3907766"/>
            <a:ext cx="4233789" cy="141459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69012E30-43D9-D143-A292-A40CA92ACE36}"/>
              </a:ext>
            </a:extLst>
          </p:cNvPr>
          <p:cNvSpPr txBox="1"/>
          <p:nvPr/>
        </p:nvSpPr>
        <p:spPr>
          <a:xfrm>
            <a:off x="1594759" y="3907766"/>
            <a:ext cx="26864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halkduster" panose="03050602040202020205" pitchFamily="66" charset="77"/>
              </a:rPr>
              <a:t>hypotenuse_of</a:t>
            </a:r>
            <a:endParaRPr lang="en-US" sz="2400" dirty="0">
              <a:latin typeface="Chalkduster" panose="03050602040202020205" pitchFamily="66" charset="77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46AEF00C-1A8A-9E40-9B2A-607980F44217}"/>
              </a:ext>
            </a:extLst>
          </p:cNvPr>
          <p:cNvSpPr/>
          <p:nvPr/>
        </p:nvSpPr>
        <p:spPr>
          <a:xfrm>
            <a:off x="5668657" y="4029845"/>
            <a:ext cx="2859314" cy="53528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Chalkduster" panose="03050602040202020205" pitchFamily="66" charset="77"/>
              </a:rPr>
              <a:t>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83BDE006-7D5E-0445-8BC9-7C325A2914DD}"/>
              </a:ext>
            </a:extLst>
          </p:cNvPr>
          <p:cNvSpPr txBox="1"/>
          <p:nvPr/>
        </p:nvSpPr>
        <p:spPr>
          <a:xfrm>
            <a:off x="4661535" y="4071914"/>
            <a:ext cx="918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halkduster" panose="03050602040202020205" pitchFamily="66" charset="77"/>
              </a:rPr>
              <a:t>base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DCC0ADDE-119C-2142-BDE4-C2371BCF32AF}"/>
              </a:ext>
            </a:extLst>
          </p:cNvPr>
          <p:cNvSpPr txBox="1"/>
          <p:nvPr/>
        </p:nvSpPr>
        <p:spPr>
          <a:xfrm>
            <a:off x="4439123" y="4697726"/>
            <a:ext cx="12288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halkduster" panose="03050602040202020205" pitchFamily="66" charset="77"/>
              </a:rPr>
              <a:t>height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5178CD32-5B3E-1D43-B556-B407A52915AE}"/>
              </a:ext>
            </a:extLst>
          </p:cNvPr>
          <p:cNvSpPr/>
          <p:nvPr/>
        </p:nvSpPr>
        <p:spPr>
          <a:xfrm>
            <a:off x="5690384" y="4660913"/>
            <a:ext cx="2859314" cy="53528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Chalkduster" panose="03050602040202020205" pitchFamily="66" charset="77"/>
              </a:rPr>
              <a:t>4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08BCED25-4781-B34A-ADC9-0B5F085CAF98}"/>
              </a:ext>
            </a:extLst>
          </p:cNvPr>
          <p:cNvSpPr/>
          <p:nvPr/>
        </p:nvSpPr>
        <p:spPr>
          <a:xfrm>
            <a:off x="780768" y="450219"/>
            <a:ext cx="7143810" cy="23544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rgbClr val="304C9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long</a:t>
            </a:r>
            <a:r>
              <a:rPr lang="en-US" sz="1050" dirty="0">
                <a:solidFill>
                  <a:srgbClr val="2A373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050" dirty="0">
                <a:solidFill>
                  <a:srgbClr val="B2004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square</a:t>
            </a:r>
            <a:r>
              <a:rPr lang="en-US" sz="1050" dirty="0">
                <a:solidFill>
                  <a:srgbClr val="2A373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sz="1050" dirty="0">
                <a:solidFill>
                  <a:srgbClr val="304C9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long</a:t>
            </a:r>
            <a:r>
              <a:rPr lang="en-US" sz="1050" dirty="0">
                <a:solidFill>
                  <a:srgbClr val="2A373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x)</a:t>
            </a:r>
          </a:p>
          <a:p>
            <a:r>
              <a:rPr lang="en-US" sz="1050" dirty="0">
                <a:solidFill>
                  <a:srgbClr val="2A373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{</a:t>
            </a:r>
          </a:p>
          <a:p>
            <a:r>
              <a:rPr lang="en-US" sz="1050" dirty="0">
                <a:solidFill>
                  <a:srgbClr val="2A373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</a:t>
            </a:r>
            <a:r>
              <a:rPr lang="en-US" sz="1050" dirty="0">
                <a:solidFill>
                  <a:srgbClr val="2E5FE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return</a:t>
            </a:r>
            <a:r>
              <a:rPr lang="en-US" sz="1050" dirty="0">
                <a:solidFill>
                  <a:srgbClr val="2A373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x*x;</a:t>
            </a:r>
          </a:p>
          <a:p>
            <a:r>
              <a:rPr lang="en-US" sz="1050" dirty="0">
                <a:solidFill>
                  <a:srgbClr val="2A373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</a:t>
            </a:r>
          </a:p>
          <a:p>
            <a:endParaRPr lang="en-US" sz="1050" dirty="0">
              <a:solidFill>
                <a:srgbClr val="304C9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1050" dirty="0">
                <a:solidFill>
                  <a:srgbClr val="304C9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double</a:t>
            </a:r>
            <a:r>
              <a:rPr lang="en-US" sz="1050" dirty="0">
                <a:solidFill>
                  <a:srgbClr val="2A373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050" dirty="0" err="1">
                <a:solidFill>
                  <a:srgbClr val="B2004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hypotenuse_of</a:t>
            </a:r>
            <a:r>
              <a:rPr lang="en-US" sz="1050" dirty="0">
                <a:solidFill>
                  <a:srgbClr val="2A373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sz="1050" dirty="0">
                <a:solidFill>
                  <a:srgbClr val="304C9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long</a:t>
            </a:r>
            <a:r>
              <a:rPr lang="en-US" sz="1050" dirty="0">
                <a:solidFill>
                  <a:srgbClr val="2A373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base, </a:t>
            </a:r>
            <a:r>
              <a:rPr lang="en-US" sz="1050" dirty="0">
                <a:solidFill>
                  <a:srgbClr val="304C9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long</a:t>
            </a:r>
            <a:r>
              <a:rPr lang="en-US" sz="1050" dirty="0">
                <a:solidFill>
                  <a:srgbClr val="2A373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height)</a:t>
            </a:r>
          </a:p>
          <a:p>
            <a:r>
              <a:rPr lang="en-US" sz="1050" dirty="0">
                <a:solidFill>
                  <a:srgbClr val="2A373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{</a:t>
            </a:r>
          </a:p>
          <a:p>
            <a:r>
              <a:rPr lang="en-US" sz="1050" dirty="0">
                <a:solidFill>
                  <a:srgbClr val="2A373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</a:t>
            </a:r>
            <a:r>
              <a:rPr lang="en-US" sz="1050" dirty="0">
                <a:solidFill>
                  <a:srgbClr val="2E5FE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return</a:t>
            </a:r>
            <a:r>
              <a:rPr lang="en-US" sz="1050" dirty="0">
                <a:solidFill>
                  <a:srgbClr val="2A373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sqrt(square(base) + square(height));</a:t>
            </a:r>
          </a:p>
          <a:p>
            <a:r>
              <a:rPr lang="en-US" sz="1050" dirty="0">
                <a:solidFill>
                  <a:srgbClr val="2A373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</a:t>
            </a:r>
          </a:p>
          <a:p>
            <a:endParaRPr lang="en-US" sz="1050" dirty="0">
              <a:solidFill>
                <a:srgbClr val="2A373E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1050" dirty="0" err="1">
                <a:solidFill>
                  <a:srgbClr val="304C9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int</a:t>
            </a:r>
            <a:r>
              <a:rPr lang="en-US" sz="1050" dirty="0">
                <a:solidFill>
                  <a:srgbClr val="2A373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050" dirty="0">
                <a:solidFill>
                  <a:srgbClr val="B2004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main</a:t>
            </a:r>
            <a:r>
              <a:rPr lang="en-US" sz="1050" dirty="0">
                <a:solidFill>
                  <a:srgbClr val="2A373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</a:t>
            </a:r>
          </a:p>
          <a:p>
            <a:r>
              <a:rPr lang="en-US" sz="1050" dirty="0">
                <a:solidFill>
                  <a:srgbClr val="2A373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{</a:t>
            </a:r>
          </a:p>
          <a:p>
            <a:r>
              <a:rPr lang="en-US" sz="1050" dirty="0">
                <a:solidFill>
                  <a:srgbClr val="2A373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</a:t>
            </a:r>
            <a:r>
              <a:rPr lang="en-US" sz="1050" dirty="0" err="1">
                <a:solidFill>
                  <a:srgbClr val="2A373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hypotenuse_of</a:t>
            </a:r>
            <a:r>
              <a:rPr lang="en-US" sz="1050" dirty="0">
                <a:solidFill>
                  <a:srgbClr val="2A373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sz="1050" dirty="0">
                <a:solidFill>
                  <a:srgbClr val="DE352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3</a:t>
            </a:r>
            <a:r>
              <a:rPr lang="en-US" sz="1050" dirty="0">
                <a:solidFill>
                  <a:srgbClr val="2A373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050" dirty="0">
                <a:solidFill>
                  <a:srgbClr val="DE352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4</a:t>
            </a:r>
            <a:r>
              <a:rPr lang="en-US" sz="1050" dirty="0">
                <a:solidFill>
                  <a:srgbClr val="2A373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);</a:t>
            </a:r>
          </a:p>
          <a:p>
            <a:r>
              <a:rPr lang="en-US" sz="1050" dirty="0">
                <a:solidFill>
                  <a:srgbClr val="2A373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</a:t>
            </a:r>
            <a:endParaRPr lang="en-US" sz="105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0813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Recap</a:t>
            </a:r>
            <a:br>
              <a:rPr lang="en-US" dirty="0" smtClean="0"/>
            </a:br>
            <a:r>
              <a:rPr lang="en-US" sz="3000" dirty="0" smtClean="0"/>
              <a:t>The basics</a:t>
            </a:r>
            <a:endParaRPr lang="en-US" sz="30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028700" y="5341305"/>
            <a:ext cx="7200900" cy="1164425"/>
          </a:xfrm>
        </p:spPr>
        <p:txBody>
          <a:bodyPr>
            <a:norm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Data is stored in memory with addresses.</a:t>
            </a:r>
            <a:endParaRPr lang="en-US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3175986"/>
              </p:ext>
            </p:extLst>
          </p:nvPr>
        </p:nvGraphicFramePr>
        <p:xfrm>
          <a:off x="4690669" y="2951748"/>
          <a:ext cx="1593955" cy="20148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939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402965">
                <a:tc>
                  <a:txBody>
                    <a:bodyPr/>
                    <a:lstStyle/>
                    <a:p>
                      <a:endParaRPr lang="en-US" sz="1600" dirty="0">
                        <a:ln w="38100">
                          <a:solidFill>
                            <a:schemeClr val="tx1"/>
                          </a:solidFill>
                        </a:ln>
                      </a:endParaRPr>
                    </a:p>
                  </a:txBody>
                  <a:tcPr marL="110959" marR="110959" marT="55479" marB="554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02965">
                <a:tc>
                  <a:txBody>
                    <a:bodyPr/>
                    <a:lstStyle/>
                    <a:p>
                      <a:endParaRPr lang="en-US" sz="1600">
                        <a:ln w="38100">
                          <a:solidFill>
                            <a:schemeClr val="tx1"/>
                          </a:solidFill>
                        </a:ln>
                      </a:endParaRPr>
                    </a:p>
                  </a:txBody>
                  <a:tcPr marL="110959" marR="110959" marT="55479" marB="554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02965">
                <a:tc>
                  <a:txBody>
                    <a:bodyPr/>
                    <a:lstStyle/>
                    <a:p>
                      <a:endParaRPr lang="en-US" sz="1600">
                        <a:ln w="38100">
                          <a:solidFill>
                            <a:schemeClr val="tx1"/>
                          </a:solidFill>
                        </a:ln>
                      </a:endParaRPr>
                    </a:p>
                  </a:txBody>
                  <a:tcPr marL="110959" marR="110959" marT="55479" marB="554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02965">
                <a:tc>
                  <a:txBody>
                    <a:bodyPr/>
                    <a:lstStyle/>
                    <a:p>
                      <a:endParaRPr lang="en-US" sz="1600" dirty="0">
                        <a:ln w="38100">
                          <a:solidFill>
                            <a:schemeClr val="tx1"/>
                          </a:solidFill>
                        </a:ln>
                      </a:endParaRPr>
                    </a:p>
                  </a:txBody>
                  <a:tcPr marL="110959" marR="110959" marT="55479" marB="554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02965">
                <a:tc>
                  <a:txBody>
                    <a:bodyPr/>
                    <a:lstStyle/>
                    <a:p>
                      <a:endParaRPr lang="en-US" sz="1600" dirty="0">
                        <a:ln w="38100">
                          <a:solidFill>
                            <a:schemeClr val="tx1"/>
                          </a:solidFill>
                        </a:ln>
                      </a:endParaRPr>
                    </a:p>
                  </a:txBody>
                  <a:tcPr marL="110959" marR="110959" marT="55479" marB="554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2745697" y="2171700"/>
            <a:ext cx="190375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/>
              <a:t>Address</a:t>
            </a:r>
            <a:endParaRPr lang="en-US" sz="3000" dirty="0"/>
          </a:p>
        </p:txBody>
      </p:sp>
      <p:sp>
        <p:nvSpPr>
          <p:cNvPr id="10" name="TextBox 9"/>
          <p:cNvSpPr txBox="1"/>
          <p:nvPr/>
        </p:nvSpPr>
        <p:spPr>
          <a:xfrm>
            <a:off x="4535772" y="2155871"/>
            <a:ext cx="190375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/>
              <a:t>Data</a:t>
            </a:r>
            <a:endParaRPr lang="en-US" sz="3000" dirty="0"/>
          </a:p>
        </p:txBody>
      </p:sp>
      <p:sp>
        <p:nvSpPr>
          <p:cNvPr id="11" name="TextBox 10"/>
          <p:cNvSpPr txBox="1"/>
          <p:nvPr/>
        </p:nvSpPr>
        <p:spPr>
          <a:xfrm>
            <a:off x="2745697" y="2847574"/>
            <a:ext cx="190375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/>
              <a:t>0</a:t>
            </a:r>
            <a:endParaRPr lang="en-US" sz="3000" dirty="0"/>
          </a:p>
        </p:txBody>
      </p:sp>
      <p:sp>
        <p:nvSpPr>
          <p:cNvPr id="12" name="TextBox 11"/>
          <p:cNvSpPr txBox="1"/>
          <p:nvPr/>
        </p:nvSpPr>
        <p:spPr>
          <a:xfrm>
            <a:off x="2745697" y="3222307"/>
            <a:ext cx="190375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/>
              <a:t>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745697" y="3612659"/>
            <a:ext cx="190375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/>
              <a:t>2</a:t>
            </a:r>
            <a:endParaRPr lang="en-US" sz="3000" dirty="0"/>
          </a:p>
        </p:txBody>
      </p:sp>
      <p:sp>
        <p:nvSpPr>
          <p:cNvPr id="14" name="TextBox 13"/>
          <p:cNvSpPr txBox="1"/>
          <p:nvPr/>
        </p:nvSpPr>
        <p:spPr>
          <a:xfrm>
            <a:off x="2745697" y="3987392"/>
            <a:ext cx="190375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/>
              <a:t>3</a:t>
            </a:r>
            <a:endParaRPr lang="en-US" sz="3000" dirty="0"/>
          </a:p>
        </p:txBody>
      </p:sp>
      <p:sp>
        <p:nvSpPr>
          <p:cNvPr id="15" name="TextBox 14"/>
          <p:cNvSpPr txBox="1"/>
          <p:nvPr/>
        </p:nvSpPr>
        <p:spPr>
          <a:xfrm>
            <a:off x="2745697" y="4412575"/>
            <a:ext cx="190375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/>
              <a:t>4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1092658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50F2883A-8482-7F43-930D-7C171AC0FE29}"/>
              </a:ext>
            </a:extLst>
          </p:cNvPr>
          <p:cNvSpPr/>
          <p:nvPr/>
        </p:nvSpPr>
        <p:spPr>
          <a:xfrm>
            <a:off x="4416725" y="5443268"/>
            <a:ext cx="4233789" cy="943018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C73E264E-8EE4-9343-8669-B674EDFCB068}"/>
              </a:ext>
            </a:extLst>
          </p:cNvPr>
          <p:cNvSpPr txBox="1"/>
          <p:nvPr/>
        </p:nvSpPr>
        <p:spPr>
          <a:xfrm>
            <a:off x="3297576" y="5412432"/>
            <a:ext cx="10550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halkduster" panose="03050602040202020205" pitchFamily="66" charset="77"/>
              </a:rPr>
              <a:t>main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E57D82C9-2C8E-5B40-B484-5D2C03FC7ABB}"/>
              </a:ext>
            </a:extLst>
          </p:cNvPr>
          <p:cNvSpPr/>
          <p:nvPr/>
        </p:nvSpPr>
        <p:spPr>
          <a:xfrm>
            <a:off x="4416725" y="3907766"/>
            <a:ext cx="4233789" cy="141459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69012E30-43D9-D143-A292-A40CA92ACE36}"/>
              </a:ext>
            </a:extLst>
          </p:cNvPr>
          <p:cNvSpPr txBox="1"/>
          <p:nvPr/>
        </p:nvSpPr>
        <p:spPr>
          <a:xfrm>
            <a:off x="1594759" y="3907766"/>
            <a:ext cx="26864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halkduster" panose="03050602040202020205" pitchFamily="66" charset="77"/>
              </a:rPr>
              <a:t>hypotenuse_of</a:t>
            </a:r>
            <a:endParaRPr lang="en-US" sz="2400" dirty="0">
              <a:latin typeface="Chalkduster" panose="03050602040202020205" pitchFamily="66" charset="77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46AEF00C-1A8A-9E40-9B2A-607980F44217}"/>
              </a:ext>
            </a:extLst>
          </p:cNvPr>
          <p:cNvSpPr/>
          <p:nvPr/>
        </p:nvSpPr>
        <p:spPr>
          <a:xfrm>
            <a:off x="5668657" y="4029845"/>
            <a:ext cx="2859314" cy="53528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Chalkduster" panose="03050602040202020205" pitchFamily="66" charset="77"/>
              </a:rPr>
              <a:t>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83BDE006-7D5E-0445-8BC9-7C325A2914DD}"/>
              </a:ext>
            </a:extLst>
          </p:cNvPr>
          <p:cNvSpPr txBox="1"/>
          <p:nvPr/>
        </p:nvSpPr>
        <p:spPr>
          <a:xfrm>
            <a:off x="4661535" y="4071914"/>
            <a:ext cx="918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halkduster" panose="03050602040202020205" pitchFamily="66" charset="77"/>
              </a:rPr>
              <a:t>base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DCC0ADDE-119C-2142-BDE4-C2371BCF32AF}"/>
              </a:ext>
            </a:extLst>
          </p:cNvPr>
          <p:cNvSpPr txBox="1"/>
          <p:nvPr/>
        </p:nvSpPr>
        <p:spPr>
          <a:xfrm>
            <a:off x="4439123" y="4697726"/>
            <a:ext cx="12288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halkduster" panose="03050602040202020205" pitchFamily="66" charset="77"/>
              </a:rPr>
              <a:t>height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5178CD32-5B3E-1D43-B556-B407A52915AE}"/>
              </a:ext>
            </a:extLst>
          </p:cNvPr>
          <p:cNvSpPr/>
          <p:nvPr/>
        </p:nvSpPr>
        <p:spPr>
          <a:xfrm>
            <a:off x="5690384" y="4660913"/>
            <a:ext cx="2859314" cy="53528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Chalkduster" panose="03050602040202020205" pitchFamily="66" charset="77"/>
              </a:rPr>
              <a:t>4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8971C03E-9283-0840-B4D4-A6D7E66E36C5}"/>
              </a:ext>
            </a:extLst>
          </p:cNvPr>
          <p:cNvSpPr/>
          <p:nvPr/>
        </p:nvSpPr>
        <p:spPr>
          <a:xfrm>
            <a:off x="4416725" y="2981661"/>
            <a:ext cx="4233788" cy="761958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x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C49AF7D1-6D0C-E447-9B1E-A0CD656D82C4}"/>
              </a:ext>
            </a:extLst>
          </p:cNvPr>
          <p:cNvSpPr txBox="1"/>
          <p:nvPr/>
        </p:nvSpPr>
        <p:spPr>
          <a:xfrm>
            <a:off x="3297576" y="2900975"/>
            <a:ext cx="8422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halkduster" panose="03050602040202020205" pitchFamily="66" charset="77"/>
              </a:rPr>
              <a:t>sqrt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3F5849A6-9505-7F41-8223-F39C90113A35}"/>
              </a:ext>
            </a:extLst>
          </p:cNvPr>
          <p:cNvSpPr/>
          <p:nvPr/>
        </p:nvSpPr>
        <p:spPr>
          <a:xfrm>
            <a:off x="5667986" y="3117982"/>
            <a:ext cx="2859314" cy="53528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Chalkduster" panose="03050602040202020205" pitchFamily="66" charset="77"/>
              </a:rPr>
              <a:t>25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9FABB3D9-B8C8-9440-8904-ED2E7CBEDB69}"/>
              </a:ext>
            </a:extLst>
          </p:cNvPr>
          <p:cNvSpPr txBox="1"/>
          <p:nvPr/>
        </p:nvSpPr>
        <p:spPr>
          <a:xfrm>
            <a:off x="5199952" y="3154793"/>
            <a:ext cx="3802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halkduster" panose="03050602040202020205" pitchFamily="66" charset="77"/>
              </a:rPr>
              <a:t>x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08BCED25-4781-B34A-ADC9-0B5F085CAF98}"/>
              </a:ext>
            </a:extLst>
          </p:cNvPr>
          <p:cNvSpPr/>
          <p:nvPr/>
        </p:nvSpPr>
        <p:spPr>
          <a:xfrm>
            <a:off x="780768" y="450219"/>
            <a:ext cx="7143810" cy="23544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rgbClr val="304C9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long</a:t>
            </a:r>
            <a:r>
              <a:rPr lang="en-US" sz="1050" dirty="0">
                <a:solidFill>
                  <a:srgbClr val="2A373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050" dirty="0">
                <a:solidFill>
                  <a:srgbClr val="B2004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square</a:t>
            </a:r>
            <a:r>
              <a:rPr lang="en-US" sz="1050" dirty="0">
                <a:solidFill>
                  <a:srgbClr val="2A373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sz="1050" dirty="0">
                <a:solidFill>
                  <a:srgbClr val="304C9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long</a:t>
            </a:r>
            <a:r>
              <a:rPr lang="en-US" sz="1050" dirty="0">
                <a:solidFill>
                  <a:srgbClr val="2A373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x)</a:t>
            </a:r>
          </a:p>
          <a:p>
            <a:r>
              <a:rPr lang="en-US" sz="1050" dirty="0">
                <a:solidFill>
                  <a:srgbClr val="2A373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{</a:t>
            </a:r>
          </a:p>
          <a:p>
            <a:r>
              <a:rPr lang="en-US" sz="1050" dirty="0">
                <a:solidFill>
                  <a:srgbClr val="2A373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</a:t>
            </a:r>
            <a:r>
              <a:rPr lang="en-US" sz="1050" dirty="0">
                <a:solidFill>
                  <a:srgbClr val="2E5FE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return</a:t>
            </a:r>
            <a:r>
              <a:rPr lang="en-US" sz="1050" dirty="0">
                <a:solidFill>
                  <a:srgbClr val="2A373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x*x;</a:t>
            </a:r>
          </a:p>
          <a:p>
            <a:r>
              <a:rPr lang="en-US" sz="1050" dirty="0">
                <a:solidFill>
                  <a:srgbClr val="2A373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</a:t>
            </a:r>
          </a:p>
          <a:p>
            <a:endParaRPr lang="en-US" sz="1050" dirty="0">
              <a:solidFill>
                <a:srgbClr val="304C9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1050" dirty="0">
                <a:solidFill>
                  <a:srgbClr val="304C9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double</a:t>
            </a:r>
            <a:r>
              <a:rPr lang="en-US" sz="1050" dirty="0">
                <a:solidFill>
                  <a:srgbClr val="2A373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050" dirty="0" err="1">
                <a:solidFill>
                  <a:srgbClr val="B2004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hypotenuse_of</a:t>
            </a:r>
            <a:r>
              <a:rPr lang="en-US" sz="1050" dirty="0">
                <a:solidFill>
                  <a:srgbClr val="2A373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sz="1050" dirty="0">
                <a:solidFill>
                  <a:srgbClr val="304C9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long</a:t>
            </a:r>
            <a:r>
              <a:rPr lang="en-US" sz="1050" dirty="0">
                <a:solidFill>
                  <a:srgbClr val="2A373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base, </a:t>
            </a:r>
            <a:r>
              <a:rPr lang="en-US" sz="1050" dirty="0">
                <a:solidFill>
                  <a:srgbClr val="304C9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long</a:t>
            </a:r>
            <a:r>
              <a:rPr lang="en-US" sz="1050" dirty="0">
                <a:solidFill>
                  <a:srgbClr val="2A373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height)</a:t>
            </a:r>
          </a:p>
          <a:p>
            <a:r>
              <a:rPr lang="en-US" sz="1050" dirty="0">
                <a:solidFill>
                  <a:srgbClr val="2A373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{</a:t>
            </a:r>
          </a:p>
          <a:p>
            <a:r>
              <a:rPr lang="en-US" sz="1050" dirty="0">
                <a:solidFill>
                  <a:srgbClr val="2A373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</a:t>
            </a:r>
            <a:r>
              <a:rPr lang="en-US" sz="1050" dirty="0">
                <a:solidFill>
                  <a:srgbClr val="2E5FE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return</a:t>
            </a:r>
            <a:r>
              <a:rPr lang="en-US" sz="1050" dirty="0">
                <a:solidFill>
                  <a:srgbClr val="2A373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sqrt(square(base) + square(height));</a:t>
            </a:r>
          </a:p>
          <a:p>
            <a:r>
              <a:rPr lang="en-US" sz="1050" dirty="0">
                <a:solidFill>
                  <a:srgbClr val="2A373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</a:t>
            </a:r>
          </a:p>
          <a:p>
            <a:endParaRPr lang="en-US" sz="1050" dirty="0">
              <a:solidFill>
                <a:srgbClr val="2A373E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1050" dirty="0" err="1">
                <a:solidFill>
                  <a:srgbClr val="304C9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int</a:t>
            </a:r>
            <a:r>
              <a:rPr lang="en-US" sz="1050" dirty="0">
                <a:solidFill>
                  <a:srgbClr val="2A373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050" dirty="0">
                <a:solidFill>
                  <a:srgbClr val="B2004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main</a:t>
            </a:r>
            <a:r>
              <a:rPr lang="en-US" sz="1050" dirty="0">
                <a:solidFill>
                  <a:srgbClr val="2A373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</a:t>
            </a:r>
          </a:p>
          <a:p>
            <a:r>
              <a:rPr lang="en-US" sz="1050" dirty="0">
                <a:solidFill>
                  <a:srgbClr val="2A373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{</a:t>
            </a:r>
          </a:p>
          <a:p>
            <a:r>
              <a:rPr lang="en-US" sz="1050" dirty="0">
                <a:solidFill>
                  <a:srgbClr val="2A373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</a:t>
            </a:r>
            <a:r>
              <a:rPr lang="en-US" sz="1050" dirty="0" err="1">
                <a:solidFill>
                  <a:srgbClr val="2A373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hypotenuse_of</a:t>
            </a:r>
            <a:r>
              <a:rPr lang="en-US" sz="1050" dirty="0">
                <a:solidFill>
                  <a:srgbClr val="2A373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sz="1050" dirty="0">
                <a:solidFill>
                  <a:srgbClr val="DE352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3</a:t>
            </a:r>
            <a:r>
              <a:rPr lang="en-US" sz="1050" dirty="0">
                <a:solidFill>
                  <a:srgbClr val="2A373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050" dirty="0">
                <a:solidFill>
                  <a:srgbClr val="DE352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4</a:t>
            </a:r>
            <a:r>
              <a:rPr lang="en-US" sz="1050" dirty="0">
                <a:solidFill>
                  <a:srgbClr val="2A373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);</a:t>
            </a:r>
          </a:p>
          <a:p>
            <a:r>
              <a:rPr lang="en-US" sz="1050" dirty="0">
                <a:solidFill>
                  <a:srgbClr val="2A373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</a:t>
            </a:r>
            <a:endParaRPr lang="en-US" sz="105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6225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50F2883A-8482-7F43-930D-7C171AC0FE29}"/>
              </a:ext>
            </a:extLst>
          </p:cNvPr>
          <p:cNvSpPr/>
          <p:nvPr/>
        </p:nvSpPr>
        <p:spPr>
          <a:xfrm>
            <a:off x="4416725" y="5443268"/>
            <a:ext cx="4233789" cy="943018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C73E264E-8EE4-9343-8669-B674EDFCB068}"/>
              </a:ext>
            </a:extLst>
          </p:cNvPr>
          <p:cNvSpPr txBox="1"/>
          <p:nvPr/>
        </p:nvSpPr>
        <p:spPr>
          <a:xfrm>
            <a:off x="3297576" y="5412432"/>
            <a:ext cx="10550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halkduster" panose="03050602040202020205" pitchFamily="66" charset="77"/>
              </a:rPr>
              <a:t>main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E57D82C9-2C8E-5B40-B484-5D2C03FC7ABB}"/>
              </a:ext>
            </a:extLst>
          </p:cNvPr>
          <p:cNvSpPr/>
          <p:nvPr/>
        </p:nvSpPr>
        <p:spPr>
          <a:xfrm>
            <a:off x="4416725" y="3907766"/>
            <a:ext cx="4233789" cy="141459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69012E30-43D9-D143-A292-A40CA92ACE36}"/>
              </a:ext>
            </a:extLst>
          </p:cNvPr>
          <p:cNvSpPr txBox="1"/>
          <p:nvPr/>
        </p:nvSpPr>
        <p:spPr>
          <a:xfrm>
            <a:off x="1594759" y="3907766"/>
            <a:ext cx="26864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halkduster" panose="03050602040202020205" pitchFamily="66" charset="77"/>
              </a:rPr>
              <a:t>hypotenuse_of</a:t>
            </a:r>
            <a:endParaRPr lang="en-US" sz="2400" dirty="0">
              <a:latin typeface="Chalkduster" panose="03050602040202020205" pitchFamily="66" charset="77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46AEF00C-1A8A-9E40-9B2A-607980F44217}"/>
              </a:ext>
            </a:extLst>
          </p:cNvPr>
          <p:cNvSpPr/>
          <p:nvPr/>
        </p:nvSpPr>
        <p:spPr>
          <a:xfrm>
            <a:off x="5668657" y="4029845"/>
            <a:ext cx="2859314" cy="53528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Chalkduster" panose="03050602040202020205" pitchFamily="66" charset="77"/>
              </a:rPr>
              <a:t>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83BDE006-7D5E-0445-8BC9-7C325A2914DD}"/>
              </a:ext>
            </a:extLst>
          </p:cNvPr>
          <p:cNvSpPr txBox="1"/>
          <p:nvPr/>
        </p:nvSpPr>
        <p:spPr>
          <a:xfrm>
            <a:off x="4661535" y="4071914"/>
            <a:ext cx="918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halkduster" panose="03050602040202020205" pitchFamily="66" charset="77"/>
              </a:rPr>
              <a:t>base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DCC0ADDE-119C-2142-BDE4-C2371BCF32AF}"/>
              </a:ext>
            </a:extLst>
          </p:cNvPr>
          <p:cNvSpPr txBox="1"/>
          <p:nvPr/>
        </p:nvSpPr>
        <p:spPr>
          <a:xfrm>
            <a:off x="4439123" y="4697726"/>
            <a:ext cx="12288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halkduster" panose="03050602040202020205" pitchFamily="66" charset="77"/>
              </a:rPr>
              <a:t>height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5178CD32-5B3E-1D43-B556-B407A52915AE}"/>
              </a:ext>
            </a:extLst>
          </p:cNvPr>
          <p:cNvSpPr/>
          <p:nvPr/>
        </p:nvSpPr>
        <p:spPr>
          <a:xfrm>
            <a:off x="5690384" y="4660913"/>
            <a:ext cx="2859314" cy="53528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Chalkduster" panose="03050602040202020205" pitchFamily="66" charset="77"/>
              </a:rPr>
              <a:t>4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08BCED25-4781-B34A-ADC9-0B5F085CAF98}"/>
              </a:ext>
            </a:extLst>
          </p:cNvPr>
          <p:cNvSpPr/>
          <p:nvPr/>
        </p:nvSpPr>
        <p:spPr>
          <a:xfrm>
            <a:off x="780768" y="450219"/>
            <a:ext cx="7143810" cy="23544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rgbClr val="304C9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long</a:t>
            </a:r>
            <a:r>
              <a:rPr lang="en-US" sz="1050" dirty="0">
                <a:solidFill>
                  <a:srgbClr val="2A373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050" dirty="0">
                <a:solidFill>
                  <a:srgbClr val="B2004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square</a:t>
            </a:r>
            <a:r>
              <a:rPr lang="en-US" sz="1050" dirty="0">
                <a:solidFill>
                  <a:srgbClr val="2A373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sz="1050" dirty="0">
                <a:solidFill>
                  <a:srgbClr val="304C9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long</a:t>
            </a:r>
            <a:r>
              <a:rPr lang="en-US" sz="1050" dirty="0">
                <a:solidFill>
                  <a:srgbClr val="2A373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x)</a:t>
            </a:r>
          </a:p>
          <a:p>
            <a:r>
              <a:rPr lang="en-US" sz="1050" dirty="0">
                <a:solidFill>
                  <a:srgbClr val="2A373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{</a:t>
            </a:r>
          </a:p>
          <a:p>
            <a:r>
              <a:rPr lang="en-US" sz="1050" dirty="0">
                <a:solidFill>
                  <a:srgbClr val="2A373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</a:t>
            </a:r>
            <a:r>
              <a:rPr lang="en-US" sz="1050" dirty="0">
                <a:solidFill>
                  <a:srgbClr val="2E5FE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return</a:t>
            </a:r>
            <a:r>
              <a:rPr lang="en-US" sz="1050" dirty="0">
                <a:solidFill>
                  <a:srgbClr val="2A373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x*x;</a:t>
            </a:r>
          </a:p>
          <a:p>
            <a:r>
              <a:rPr lang="en-US" sz="1050" dirty="0">
                <a:solidFill>
                  <a:srgbClr val="2A373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</a:t>
            </a:r>
          </a:p>
          <a:p>
            <a:endParaRPr lang="en-US" sz="1050" dirty="0">
              <a:solidFill>
                <a:srgbClr val="304C9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1050" dirty="0">
                <a:solidFill>
                  <a:srgbClr val="304C9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double</a:t>
            </a:r>
            <a:r>
              <a:rPr lang="en-US" sz="1050" dirty="0">
                <a:solidFill>
                  <a:srgbClr val="2A373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050" dirty="0" err="1">
                <a:solidFill>
                  <a:srgbClr val="B2004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hypotenuse_of</a:t>
            </a:r>
            <a:r>
              <a:rPr lang="en-US" sz="1050" dirty="0">
                <a:solidFill>
                  <a:srgbClr val="2A373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sz="1050" dirty="0">
                <a:solidFill>
                  <a:srgbClr val="304C9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long</a:t>
            </a:r>
            <a:r>
              <a:rPr lang="en-US" sz="1050" dirty="0">
                <a:solidFill>
                  <a:srgbClr val="2A373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base, </a:t>
            </a:r>
            <a:r>
              <a:rPr lang="en-US" sz="1050" dirty="0">
                <a:solidFill>
                  <a:srgbClr val="304C9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long</a:t>
            </a:r>
            <a:r>
              <a:rPr lang="en-US" sz="1050" dirty="0">
                <a:solidFill>
                  <a:srgbClr val="2A373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height)</a:t>
            </a:r>
          </a:p>
          <a:p>
            <a:r>
              <a:rPr lang="en-US" sz="1050" dirty="0">
                <a:solidFill>
                  <a:srgbClr val="2A373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{</a:t>
            </a:r>
          </a:p>
          <a:p>
            <a:r>
              <a:rPr lang="en-US" sz="1050" dirty="0">
                <a:solidFill>
                  <a:srgbClr val="2A373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</a:t>
            </a:r>
            <a:r>
              <a:rPr lang="en-US" sz="1050" dirty="0">
                <a:solidFill>
                  <a:srgbClr val="2E5FE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return</a:t>
            </a:r>
            <a:r>
              <a:rPr lang="en-US" sz="1050" dirty="0">
                <a:solidFill>
                  <a:srgbClr val="2A373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sqrt(square(base) + square(height));</a:t>
            </a:r>
          </a:p>
          <a:p>
            <a:r>
              <a:rPr lang="en-US" sz="1050" dirty="0">
                <a:solidFill>
                  <a:srgbClr val="2A373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</a:t>
            </a:r>
          </a:p>
          <a:p>
            <a:endParaRPr lang="en-US" sz="1050" dirty="0">
              <a:solidFill>
                <a:srgbClr val="2A373E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1050" dirty="0" err="1">
                <a:solidFill>
                  <a:srgbClr val="304C9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int</a:t>
            </a:r>
            <a:r>
              <a:rPr lang="en-US" sz="1050" dirty="0">
                <a:solidFill>
                  <a:srgbClr val="2A373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050" dirty="0">
                <a:solidFill>
                  <a:srgbClr val="B2004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main</a:t>
            </a:r>
            <a:r>
              <a:rPr lang="en-US" sz="1050" dirty="0">
                <a:solidFill>
                  <a:srgbClr val="2A373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</a:t>
            </a:r>
          </a:p>
          <a:p>
            <a:r>
              <a:rPr lang="en-US" sz="1050" dirty="0">
                <a:solidFill>
                  <a:srgbClr val="2A373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{</a:t>
            </a:r>
          </a:p>
          <a:p>
            <a:r>
              <a:rPr lang="en-US" sz="1050" dirty="0">
                <a:solidFill>
                  <a:srgbClr val="2A373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</a:t>
            </a:r>
            <a:r>
              <a:rPr lang="en-US" sz="1050" dirty="0" err="1">
                <a:solidFill>
                  <a:srgbClr val="2A373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hypotenuse_of</a:t>
            </a:r>
            <a:r>
              <a:rPr lang="en-US" sz="1050" dirty="0">
                <a:solidFill>
                  <a:srgbClr val="2A373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sz="1050" dirty="0">
                <a:solidFill>
                  <a:srgbClr val="DE352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3</a:t>
            </a:r>
            <a:r>
              <a:rPr lang="en-US" sz="1050" dirty="0">
                <a:solidFill>
                  <a:srgbClr val="2A373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050" dirty="0">
                <a:solidFill>
                  <a:srgbClr val="DE352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4</a:t>
            </a:r>
            <a:r>
              <a:rPr lang="en-US" sz="1050" dirty="0">
                <a:solidFill>
                  <a:srgbClr val="2A373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);</a:t>
            </a:r>
          </a:p>
          <a:p>
            <a:r>
              <a:rPr lang="en-US" sz="1050" dirty="0">
                <a:solidFill>
                  <a:srgbClr val="2A373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</a:t>
            </a:r>
            <a:endParaRPr lang="en-US" sz="105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3155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50F2883A-8482-7F43-930D-7C171AC0FE29}"/>
              </a:ext>
            </a:extLst>
          </p:cNvPr>
          <p:cNvSpPr/>
          <p:nvPr/>
        </p:nvSpPr>
        <p:spPr>
          <a:xfrm>
            <a:off x="4416725" y="5443268"/>
            <a:ext cx="4233789" cy="943018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C73E264E-8EE4-9343-8669-B674EDFCB068}"/>
              </a:ext>
            </a:extLst>
          </p:cNvPr>
          <p:cNvSpPr txBox="1"/>
          <p:nvPr/>
        </p:nvSpPr>
        <p:spPr>
          <a:xfrm>
            <a:off x="3297576" y="5412432"/>
            <a:ext cx="10550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halkduster" panose="03050602040202020205" pitchFamily="66" charset="77"/>
              </a:rPr>
              <a:t>main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08BCED25-4781-B34A-ADC9-0B5F085CAF98}"/>
              </a:ext>
            </a:extLst>
          </p:cNvPr>
          <p:cNvSpPr/>
          <p:nvPr/>
        </p:nvSpPr>
        <p:spPr>
          <a:xfrm>
            <a:off x="780768" y="450219"/>
            <a:ext cx="7143810" cy="23544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rgbClr val="304C9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long</a:t>
            </a:r>
            <a:r>
              <a:rPr lang="en-US" sz="1050" dirty="0">
                <a:solidFill>
                  <a:srgbClr val="2A373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050" dirty="0">
                <a:solidFill>
                  <a:srgbClr val="B2004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square</a:t>
            </a:r>
            <a:r>
              <a:rPr lang="en-US" sz="1050" dirty="0">
                <a:solidFill>
                  <a:srgbClr val="2A373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sz="1050" dirty="0">
                <a:solidFill>
                  <a:srgbClr val="304C9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long</a:t>
            </a:r>
            <a:r>
              <a:rPr lang="en-US" sz="1050" dirty="0">
                <a:solidFill>
                  <a:srgbClr val="2A373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x)</a:t>
            </a:r>
          </a:p>
          <a:p>
            <a:r>
              <a:rPr lang="en-US" sz="1050" dirty="0">
                <a:solidFill>
                  <a:srgbClr val="2A373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{</a:t>
            </a:r>
          </a:p>
          <a:p>
            <a:r>
              <a:rPr lang="en-US" sz="1050" dirty="0">
                <a:solidFill>
                  <a:srgbClr val="2A373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</a:t>
            </a:r>
            <a:r>
              <a:rPr lang="en-US" sz="1050" dirty="0">
                <a:solidFill>
                  <a:srgbClr val="2E5FE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return</a:t>
            </a:r>
            <a:r>
              <a:rPr lang="en-US" sz="1050" dirty="0">
                <a:solidFill>
                  <a:srgbClr val="2A373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x*x;</a:t>
            </a:r>
          </a:p>
          <a:p>
            <a:r>
              <a:rPr lang="en-US" sz="1050" dirty="0">
                <a:solidFill>
                  <a:srgbClr val="2A373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</a:t>
            </a:r>
          </a:p>
          <a:p>
            <a:endParaRPr lang="en-US" sz="1050" dirty="0">
              <a:solidFill>
                <a:srgbClr val="304C9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1050" dirty="0">
                <a:solidFill>
                  <a:srgbClr val="304C9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double</a:t>
            </a:r>
            <a:r>
              <a:rPr lang="en-US" sz="1050" dirty="0">
                <a:solidFill>
                  <a:srgbClr val="2A373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050" dirty="0" err="1">
                <a:solidFill>
                  <a:srgbClr val="B2004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hypotenuse_of</a:t>
            </a:r>
            <a:r>
              <a:rPr lang="en-US" sz="1050" dirty="0">
                <a:solidFill>
                  <a:srgbClr val="2A373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sz="1050" dirty="0">
                <a:solidFill>
                  <a:srgbClr val="304C9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long</a:t>
            </a:r>
            <a:r>
              <a:rPr lang="en-US" sz="1050" dirty="0">
                <a:solidFill>
                  <a:srgbClr val="2A373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base, </a:t>
            </a:r>
            <a:r>
              <a:rPr lang="en-US" sz="1050" dirty="0">
                <a:solidFill>
                  <a:srgbClr val="304C9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long</a:t>
            </a:r>
            <a:r>
              <a:rPr lang="en-US" sz="1050" dirty="0">
                <a:solidFill>
                  <a:srgbClr val="2A373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height)</a:t>
            </a:r>
          </a:p>
          <a:p>
            <a:r>
              <a:rPr lang="en-US" sz="1050" dirty="0">
                <a:solidFill>
                  <a:srgbClr val="2A373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{</a:t>
            </a:r>
          </a:p>
          <a:p>
            <a:r>
              <a:rPr lang="en-US" sz="1050" dirty="0">
                <a:solidFill>
                  <a:srgbClr val="2A373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</a:t>
            </a:r>
            <a:r>
              <a:rPr lang="en-US" sz="1050" dirty="0">
                <a:solidFill>
                  <a:srgbClr val="2E5FE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return</a:t>
            </a:r>
            <a:r>
              <a:rPr lang="en-US" sz="1050" dirty="0">
                <a:solidFill>
                  <a:srgbClr val="2A373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sqrt(square(base) + square(height));</a:t>
            </a:r>
          </a:p>
          <a:p>
            <a:r>
              <a:rPr lang="en-US" sz="1050" dirty="0">
                <a:solidFill>
                  <a:srgbClr val="2A373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</a:t>
            </a:r>
          </a:p>
          <a:p>
            <a:endParaRPr lang="en-US" sz="1050" dirty="0">
              <a:solidFill>
                <a:srgbClr val="2A373E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1050" dirty="0" err="1">
                <a:solidFill>
                  <a:srgbClr val="304C9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int</a:t>
            </a:r>
            <a:r>
              <a:rPr lang="en-US" sz="1050" dirty="0">
                <a:solidFill>
                  <a:srgbClr val="2A373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050" dirty="0">
                <a:solidFill>
                  <a:srgbClr val="B2004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main</a:t>
            </a:r>
            <a:r>
              <a:rPr lang="en-US" sz="1050" dirty="0">
                <a:solidFill>
                  <a:srgbClr val="2A373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</a:t>
            </a:r>
          </a:p>
          <a:p>
            <a:r>
              <a:rPr lang="en-US" sz="1050" dirty="0">
                <a:solidFill>
                  <a:srgbClr val="2A373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{</a:t>
            </a:r>
          </a:p>
          <a:p>
            <a:r>
              <a:rPr lang="en-US" sz="1050" dirty="0">
                <a:solidFill>
                  <a:srgbClr val="2A373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</a:t>
            </a:r>
            <a:r>
              <a:rPr lang="en-US" sz="1050" dirty="0" err="1">
                <a:solidFill>
                  <a:srgbClr val="2A373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hypotenuse_of</a:t>
            </a:r>
            <a:r>
              <a:rPr lang="en-US" sz="1050" dirty="0">
                <a:solidFill>
                  <a:srgbClr val="2A373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sz="1050" dirty="0">
                <a:solidFill>
                  <a:srgbClr val="DE352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3</a:t>
            </a:r>
            <a:r>
              <a:rPr lang="en-US" sz="1050" dirty="0">
                <a:solidFill>
                  <a:srgbClr val="2A373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050" dirty="0">
                <a:solidFill>
                  <a:srgbClr val="DE352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4</a:t>
            </a:r>
            <a:r>
              <a:rPr lang="en-US" sz="1050" dirty="0">
                <a:solidFill>
                  <a:srgbClr val="2A373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);</a:t>
            </a:r>
          </a:p>
          <a:p>
            <a:r>
              <a:rPr lang="en-US" sz="1050" dirty="0">
                <a:solidFill>
                  <a:srgbClr val="2A373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</a:t>
            </a:r>
            <a:endParaRPr lang="en-US" sz="105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676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13.1</a:t>
            </a:r>
            <a:br>
              <a:rPr lang="en-US" dirty="0" smtClean="0"/>
            </a:br>
            <a:r>
              <a:rPr lang="en-US" sz="3000" dirty="0" smtClean="0"/>
              <a:t>FAQ for the interested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Q: Where is the result of square(3) stored when we are calling square(4)?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A: Depends on architecture and compiler, but results usually stored in special storage called registers.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94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13.1</a:t>
            </a:r>
            <a:br>
              <a:rPr lang="en-US" dirty="0" smtClean="0"/>
            </a:br>
            <a:r>
              <a:rPr lang="en-US" sz="3000" dirty="0" smtClean="0"/>
              <a:t>FAQ for the interested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Q: Since body of </a:t>
            </a:r>
            <a:r>
              <a:rPr lang="en-US" dirty="0" err="1" smtClean="0"/>
              <a:t>sqrt</a:t>
            </a:r>
            <a:r>
              <a:rPr lang="en-US" dirty="0" smtClean="0"/>
              <a:t> is not given, how do we label the parameter passed into </a:t>
            </a:r>
            <a:r>
              <a:rPr lang="en-US" dirty="0" err="1" smtClean="0"/>
              <a:t>sqrt</a:t>
            </a:r>
            <a:r>
              <a:rPr lang="en-US" dirty="0" smtClean="0"/>
              <a:t>?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A: In CS1010, you can call it anything. Prof checked the source code and the parameter is called x.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2705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13.2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025C9A39-3F7F-0849-ABB9-E03B6BD68C1F}"/>
              </a:ext>
            </a:extLst>
          </p:cNvPr>
          <p:cNvSpPr txBox="1"/>
          <p:nvPr/>
        </p:nvSpPr>
        <p:spPr>
          <a:xfrm>
            <a:off x="2440477" y="1559734"/>
            <a:ext cx="5530681" cy="50136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SG" sz="2400" dirty="0">
                <a:solidFill>
                  <a:srgbClr val="3E61A2"/>
                </a:solidFill>
                <a:latin typeface="Monaco" pitchFamily="2" charset="77"/>
              </a:rPr>
              <a:t>long</a:t>
            </a:r>
            <a:r>
              <a:rPr lang="en-SG" sz="2400" dirty="0">
                <a:latin typeface="Monaco" pitchFamily="2" charset="77"/>
              </a:rPr>
              <a:t> </a:t>
            </a:r>
            <a:r>
              <a:rPr lang="en-SG" sz="2400" dirty="0">
                <a:solidFill>
                  <a:srgbClr val="C2185B"/>
                </a:solidFill>
                <a:latin typeface="Monaco" pitchFamily="2" charset="77"/>
              </a:rPr>
              <a:t>factorial</a:t>
            </a:r>
            <a:r>
              <a:rPr lang="en-SG" sz="2400" dirty="0">
                <a:latin typeface="Monaco" pitchFamily="2" charset="77"/>
              </a:rPr>
              <a:t>(</a:t>
            </a:r>
            <a:r>
              <a:rPr lang="en-SG" sz="2400" dirty="0">
                <a:solidFill>
                  <a:srgbClr val="3E61A2"/>
                </a:solidFill>
                <a:latin typeface="Monaco" pitchFamily="2" charset="77"/>
              </a:rPr>
              <a:t>long</a:t>
            </a:r>
            <a:r>
              <a:rPr lang="en-SG" sz="2400" dirty="0">
                <a:latin typeface="Monaco" pitchFamily="2" charset="77"/>
              </a:rPr>
              <a:t> n) {</a:t>
            </a:r>
          </a:p>
          <a:p>
            <a:pPr>
              <a:lnSpc>
                <a:spcPct val="150000"/>
              </a:lnSpc>
            </a:pPr>
            <a:r>
              <a:rPr lang="en-SG" sz="2400" dirty="0">
                <a:latin typeface="Monaco" pitchFamily="2" charset="77"/>
              </a:rPr>
              <a:t>  </a:t>
            </a:r>
            <a:r>
              <a:rPr lang="en-SG" sz="2400" dirty="0">
                <a:solidFill>
                  <a:srgbClr val="3B78E7"/>
                </a:solidFill>
                <a:latin typeface="Monaco" pitchFamily="2" charset="77"/>
              </a:rPr>
              <a:t>if</a:t>
            </a:r>
            <a:r>
              <a:rPr lang="en-SG" sz="2400" dirty="0">
                <a:latin typeface="Monaco" pitchFamily="2" charset="77"/>
              </a:rPr>
              <a:t> (n == </a:t>
            </a:r>
            <a:r>
              <a:rPr lang="en-SG" sz="2400" dirty="0">
                <a:solidFill>
                  <a:srgbClr val="E74C3C"/>
                </a:solidFill>
                <a:latin typeface="Monaco" pitchFamily="2" charset="77"/>
              </a:rPr>
              <a:t>0</a:t>
            </a:r>
            <a:r>
              <a:rPr lang="en-SG" sz="2400" dirty="0">
                <a:latin typeface="Monaco" pitchFamily="2" charset="77"/>
              </a:rPr>
              <a:t>) {</a:t>
            </a:r>
          </a:p>
          <a:p>
            <a:pPr>
              <a:lnSpc>
                <a:spcPct val="150000"/>
              </a:lnSpc>
            </a:pPr>
            <a:r>
              <a:rPr lang="en-SG" sz="2400" dirty="0">
                <a:latin typeface="Monaco" pitchFamily="2" charset="77"/>
              </a:rPr>
              <a:t>    </a:t>
            </a:r>
            <a:r>
              <a:rPr lang="en-SG" sz="2400" dirty="0">
                <a:solidFill>
                  <a:srgbClr val="3B78E7"/>
                </a:solidFill>
                <a:latin typeface="Monaco" pitchFamily="2" charset="77"/>
              </a:rPr>
              <a:t>return</a:t>
            </a:r>
            <a:r>
              <a:rPr lang="en-SG" sz="2400" dirty="0">
                <a:latin typeface="Monaco" pitchFamily="2" charset="77"/>
              </a:rPr>
              <a:t> </a:t>
            </a:r>
            <a:r>
              <a:rPr lang="en-SG" sz="2400" dirty="0">
                <a:solidFill>
                  <a:srgbClr val="E74C3C"/>
                </a:solidFill>
                <a:latin typeface="Monaco" pitchFamily="2" charset="77"/>
              </a:rPr>
              <a:t>1</a:t>
            </a:r>
            <a:r>
              <a:rPr lang="en-SG" sz="2400" dirty="0">
                <a:latin typeface="Monaco" pitchFamily="2" charset="77"/>
              </a:rPr>
              <a:t>; </a:t>
            </a:r>
          </a:p>
          <a:p>
            <a:pPr>
              <a:lnSpc>
                <a:spcPct val="150000"/>
              </a:lnSpc>
            </a:pPr>
            <a:r>
              <a:rPr lang="en-SG" sz="2400" dirty="0">
                <a:latin typeface="Monaco" pitchFamily="2" charset="77"/>
              </a:rPr>
              <a:t>  } </a:t>
            </a:r>
          </a:p>
          <a:p>
            <a:pPr>
              <a:lnSpc>
                <a:spcPct val="150000"/>
              </a:lnSpc>
            </a:pPr>
            <a:r>
              <a:rPr lang="en-SG" sz="2400" dirty="0">
                <a:solidFill>
                  <a:srgbClr val="3B78E7"/>
                </a:solidFill>
                <a:latin typeface="Monaco" pitchFamily="2" charset="77"/>
              </a:rPr>
              <a:t>  return</a:t>
            </a:r>
            <a:r>
              <a:rPr lang="en-SG" sz="2400" dirty="0">
                <a:latin typeface="Monaco" pitchFamily="2" charset="77"/>
              </a:rPr>
              <a:t> factorial(n-</a:t>
            </a:r>
            <a:r>
              <a:rPr lang="en-SG" sz="2400" dirty="0">
                <a:solidFill>
                  <a:srgbClr val="E74C3C"/>
                </a:solidFill>
                <a:latin typeface="Monaco" pitchFamily="2" charset="77"/>
              </a:rPr>
              <a:t>1</a:t>
            </a:r>
            <a:r>
              <a:rPr lang="en-SG" sz="2400" dirty="0">
                <a:latin typeface="Monaco" pitchFamily="2" charset="77"/>
              </a:rPr>
              <a:t>) * n; </a:t>
            </a:r>
          </a:p>
          <a:p>
            <a:pPr>
              <a:lnSpc>
                <a:spcPct val="150000"/>
              </a:lnSpc>
            </a:pPr>
            <a:r>
              <a:rPr lang="en-SG" sz="2400" dirty="0">
                <a:latin typeface="Monaco" pitchFamily="2" charset="77"/>
              </a:rPr>
              <a:t>} </a:t>
            </a:r>
          </a:p>
          <a:p>
            <a:pPr>
              <a:lnSpc>
                <a:spcPct val="150000"/>
              </a:lnSpc>
            </a:pPr>
            <a:r>
              <a:rPr lang="en-SG" sz="2400" dirty="0" err="1">
                <a:solidFill>
                  <a:srgbClr val="3E61A2"/>
                </a:solidFill>
                <a:latin typeface="Monaco" pitchFamily="2" charset="77"/>
              </a:rPr>
              <a:t>int</a:t>
            </a:r>
            <a:r>
              <a:rPr lang="en-SG" sz="2400" dirty="0">
                <a:latin typeface="Monaco" pitchFamily="2" charset="77"/>
              </a:rPr>
              <a:t> </a:t>
            </a:r>
            <a:r>
              <a:rPr lang="en-SG" sz="2400" dirty="0">
                <a:solidFill>
                  <a:srgbClr val="C2185B"/>
                </a:solidFill>
                <a:latin typeface="Monaco" pitchFamily="2" charset="77"/>
              </a:rPr>
              <a:t>main</a:t>
            </a:r>
            <a:r>
              <a:rPr lang="en-SG" sz="2400" dirty="0">
                <a:latin typeface="Monaco" pitchFamily="2" charset="77"/>
              </a:rPr>
              <a:t>() { </a:t>
            </a:r>
          </a:p>
          <a:p>
            <a:pPr>
              <a:lnSpc>
                <a:spcPct val="150000"/>
              </a:lnSpc>
            </a:pPr>
            <a:r>
              <a:rPr lang="en-SG" sz="2400" dirty="0">
                <a:latin typeface="Monaco" pitchFamily="2" charset="77"/>
              </a:rPr>
              <a:t>  factorial(</a:t>
            </a:r>
            <a:r>
              <a:rPr lang="en-SG" sz="2400" dirty="0">
                <a:solidFill>
                  <a:srgbClr val="E74C3C"/>
                </a:solidFill>
                <a:latin typeface="Monaco" pitchFamily="2" charset="77"/>
              </a:rPr>
              <a:t>3</a:t>
            </a:r>
            <a:r>
              <a:rPr lang="en-SG" sz="2400" dirty="0">
                <a:latin typeface="Monaco" pitchFamily="2" charset="7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SG" sz="2400" dirty="0">
                <a:latin typeface="Monaco" pitchFamily="2" charset="77"/>
              </a:rPr>
              <a:t>}</a:t>
            </a:r>
            <a:endParaRPr lang="en-US" sz="2400" dirty="0">
              <a:latin typeface="Monaco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845890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025C9A39-3F7F-0849-ABB9-E03B6BD68C1F}"/>
              </a:ext>
            </a:extLst>
          </p:cNvPr>
          <p:cNvSpPr txBox="1"/>
          <p:nvPr/>
        </p:nvSpPr>
        <p:spPr>
          <a:xfrm>
            <a:off x="701618" y="600363"/>
            <a:ext cx="2648482" cy="23479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SG" sz="1100" dirty="0">
                <a:solidFill>
                  <a:srgbClr val="3E61A2"/>
                </a:solidFill>
                <a:latin typeface="Monaco" pitchFamily="2" charset="77"/>
              </a:rPr>
              <a:t>long</a:t>
            </a:r>
            <a:r>
              <a:rPr lang="en-SG" sz="1100" dirty="0">
                <a:latin typeface="Monaco" pitchFamily="2" charset="77"/>
              </a:rPr>
              <a:t> </a:t>
            </a:r>
            <a:r>
              <a:rPr lang="en-SG" sz="1100" dirty="0">
                <a:solidFill>
                  <a:srgbClr val="C2185B"/>
                </a:solidFill>
                <a:latin typeface="Monaco" pitchFamily="2" charset="77"/>
              </a:rPr>
              <a:t>factorial</a:t>
            </a:r>
            <a:r>
              <a:rPr lang="en-SG" sz="1100" dirty="0">
                <a:latin typeface="Monaco" pitchFamily="2" charset="77"/>
              </a:rPr>
              <a:t>(</a:t>
            </a:r>
            <a:r>
              <a:rPr lang="en-SG" sz="1100" dirty="0">
                <a:solidFill>
                  <a:srgbClr val="3E61A2"/>
                </a:solidFill>
                <a:latin typeface="Monaco" pitchFamily="2" charset="77"/>
              </a:rPr>
              <a:t>long</a:t>
            </a:r>
            <a:r>
              <a:rPr lang="en-SG" sz="1100" dirty="0">
                <a:latin typeface="Monaco" pitchFamily="2" charset="77"/>
              </a:rPr>
              <a:t> n) {</a:t>
            </a:r>
          </a:p>
          <a:p>
            <a:pPr>
              <a:lnSpc>
                <a:spcPct val="150000"/>
              </a:lnSpc>
            </a:pPr>
            <a:r>
              <a:rPr lang="en-SG" sz="1100" dirty="0">
                <a:latin typeface="Monaco" pitchFamily="2" charset="77"/>
              </a:rPr>
              <a:t>  </a:t>
            </a:r>
            <a:r>
              <a:rPr lang="en-SG" sz="1100" dirty="0">
                <a:solidFill>
                  <a:srgbClr val="3B78E7"/>
                </a:solidFill>
                <a:latin typeface="Monaco" pitchFamily="2" charset="77"/>
              </a:rPr>
              <a:t>if</a:t>
            </a:r>
            <a:r>
              <a:rPr lang="en-SG" sz="1100" dirty="0">
                <a:latin typeface="Monaco" pitchFamily="2" charset="77"/>
              </a:rPr>
              <a:t> (n == </a:t>
            </a:r>
            <a:r>
              <a:rPr lang="en-SG" sz="1100" dirty="0">
                <a:solidFill>
                  <a:srgbClr val="E74C3C"/>
                </a:solidFill>
                <a:latin typeface="Monaco" pitchFamily="2" charset="77"/>
              </a:rPr>
              <a:t>0</a:t>
            </a:r>
            <a:r>
              <a:rPr lang="en-SG" sz="1100" dirty="0">
                <a:latin typeface="Monaco" pitchFamily="2" charset="77"/>
              </a:rPr>
              <a:t>) {</a:t>
            </a:r>
          </a:p>
          <a:p>
            <a:pPr>
              <a:lnSpc>
                <a:spcPct val="150000"/>
              </a:lnSpc>
            </a:pPr>
            <a:r>
              <a:rPr lang="en-SG" sz="1100" dirty="0">
                <a:latin typeface="Monaco" pitchFamily="2" charset="77"/>
              </a:rPr>
              <a:t>    </a:t>
            </a:r>
            <a:r>
              <a:rPr lang="en-SG" sz="1100" dirty="0">
                <a:solidFill>
                  <a:srgbClr val="3B78E7"/>
                </a:solidFill>
                <a:latin typeface="Monaco" pitchFamily="2" charset="77"/>
              </a:rPr>
              <a:t>return</a:t>
            </a:r>
            <a:r>
              <a:rPr lang="en-SG" sz="1100" dirty="0">
                <a:latin typeface="Monaco" pitchFamily="2" charset="77"/>
              </a:rPr>
              <a:t> </a:t>
            </a:r>
            <a:r>
              <a:rPr lang="en-SG" sz="1100" dirty="0">
                <a:solidFill>
                  <a:srgbClr val="E74C3C"/>
                </a:solidFill>
                <a:latin typeface="Monaco" pitchFamily="2" charset="77"/>
              </a:rPr>
              <a:t>1</a:t>
            </a:r>
            <a:r>
              <a:rPr lang="en-SG" sz="1100" dirty="0">
                <a:latin typeface="Monaco" pitchFamily="2" charset="77"/>
              </a:rPr>
              <a:t>; </a:t>
            </a:r>
          </a:p>
          <a:p>
            <a:pPr>
              <a:lnSpc>
                <a:spcPct val="150000"/>
              </a:lnSpc>
            </a:pPr>
            <a:r>
              <a:rPr lang="en-SG" sz="1100" dirty="0">
                <a:latin typeface="Monaco" pitchFamily="2" charset="77"/>
              </a:rPr>
              <a:t>  } </a:t>
            </a:r>
          </a:p>
          <a:p>
            <a:pPr>
              <a:lnSpc>
                <a:spcPct val="150000"/>
              </a:lnSpc>
            </a:pPr>
            <a:r>
              <a:rPr lang="en-SG" sz="1100" dirty="0">
                <a:solidFill>
                  <a:srgbClr val="3B78E7"/>
                </a:solidFill>
                <a:latin typeface="Monaco" pitchFamily="2" charset="77"/>
              </a:rPr>
              <a:t>  return</a:t>
            </a:r>
            <a:r>
              <a:rPr lang="en-SG" sz="1100" dirty="0">
                <a:latin typeface="Monaco" pitchFamily="2" charset="77"/>
              </a:rPr>
              <a:t> factorial(n-</a:t>
            </a:r>
            <a:r>
              <a:rPr lang="en-SG" sz="1100" dirty="0">
                <a:solidFill>
                  <a:srgbClr val="E74C3C"/>
                </a:solidFill>
                <a:latin typeface="Monaco" pitchFamily="2" charset="77"/>
              </a:rPr>
              <a:t>1</a:t>
            </a:r>
            <a:r>
              <a:rPr lang="en-SG" sz="1100" dirty="0">
                <a:latin typeface="Monaco" pitchFamily="2" charset="77"/>
              </a:rPr>
              <a:t>) * n; </a:t>
            </a:r>
          </a:p>
          <a:p>
            <a:pPr>
              <a:lnSpc>
                <a:spcPct val="150000"/>
              </a:lnSpc>
            </a:pPr>
            <a:r>
              <a:rPr lang="en-SG" sz="1100" dirty="0">
                <a:latin typeface="Monaco" pitchFamily="2" charset="77"/>
              </a:rPr>
              <a:t>} </a:t>
            </a:r>
          </a:p>
          <a:p>
            <a:pPr>
              <a:lnSpc>
                <a:spcPct val="150000"/>
              </a:lnSpc>
            </a:pPr>
            <a:r>
              <a:rPr lang="en-SG" sz="1100" dirty="0" err="1">
                <a:solidFill>
                  <a:srgbClr val="3E61A2"/>
                </a:solidFill>
                <a:latin typeface="Monaco" pitchFamily="2" charset="77"/>
              </a:rPr>
              <a:t>int</a:t>
            </a:r>
            <a:r>
              <a:rPr lang="en-SG" sz="1100" dirty="0">
                <a:latin typeface="Monaco" pitchFamily="2" charset="77"/>
              </a:rPr>
              <a:t> </a:t>
            </a:r>
            <a:r>
              <a:rPr lang="en-SG" sz="1100" dirty="0">
                <a:solidFill>
                  <a:srgbClr val="C2185B"/>
                </a:solidFill>
                <a:latin typeface="Monaco" pitchFamily="2" charset="77"/>
              </a:rPr>
              <a:t>main</a:t>
            </a:r>
            <a:r>
              <a:rPr lang="en-SG" sz="1100" dirty="0">
                <a:latin typeface="Monaco" pitchFamily="2" charset="77"/>
              </a:rPr>
              <a:t>() { </a:t>
            </a:r>
          </a:p>
          <a:p>
            <a:pPr>
              <a:lnSpc>
                <a:spcPct val="150000"/>
              </a:lnSpc>
            </a:pPr>
            <a:r>
              <a:rPr lang="en-SG" sz="1100" dirty="0">
                <a:latin typeface="Monaco" pitchFamily="2" charset="77"/>
              </a:rPr>
              <a:t>  factorial(</a:t>
            </a:r>
            <a:r>
              <a:rPr lang="en-SG" sz="1100" dirty="0">
                <a:solidFill>
                  <a:srgbClr val="E74C3C"/>
                </a:solidFill>
                <a:latin typeface="Monaco" pitchFamily="2" charset="77"/>
              </a:rPr>
              <a:t>3</a:t>
            </a:r>
            <a:r>
              <a:rPr lang="en-SG" sz="1100" dirty="0">
                <a:latin typeface="Monaco" pitchFamily="2" charset="7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SG" sz="1100" dirty="0">
                <a:latin typeface="Monaco" pitchFamily="2" charset="77"/>
              </a:rPr>
              <a:t>}</a:t>
            </a:r>
            <a:endParaRPr lang="en-US" sz="1100" dirty="0">
              <a:latin typeface="Monaco" pitchFamily="2" charset="77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808872B9-7B6A-484D-BF92-E4F975255999}"/>
              </a:ext>
            </a:extLst>
          </p:cNvPr>
          <p:cNvSpPr/>
          <p:nvPr/>
        </p:nvSpPr>
        <p:spPr>
          <a:xfrm>
            <a:off x="4416725" y="5443268"/>
            <a:ext cx="4233789" cy="943018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FE5120EA-AEAF-B843-9BDA-6A6B83BA9046}"/>
              </a:ext>
            </a:extLst>
          </p:cNvPr>
          <p:cNvSpPr txBox="1"/>
          <p:nvPr/>
        </p:nvSpPr>
        <p:spPr>
          <a:xfrm>
            <a:off x="3297576" y="5412432"/>
            <a:ext cx="10550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halkduster" panose="03050602040202020205" pitchFamily="66" charset="77"/>
              </a:rPr>
              <a:t>main</a:t>
            </a:r>
          </a:p>
        </p:txBody>
      </p:sp>
    </p:spTree>
    <p:extLst>
      <p:ext uri="{BB962C8B-B14F-4D97-AF65-F5344CB8AC3E}">
        <p14:creationId xmlns:p14="http://schemas.microsoft.com/office/powerpoint/2010/main" val="1207895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025C9A39-3F7F-0849-ABB9-E03B6BD68C1F}"/>
              </a:ext>
            </a:extLst>
          </p:cNvPr>
          <p:cNvSpPr txBox="1"/>
          <p:nvPr/>
        </p:nvSpPr>
        <p:spPr>
          <a:xfrm>
            <a:off x="701618" y="600363"/>
            <a:ext cx="2648482" cy="23479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SG" sz="1100" dirty="0">
                <a:solidFill>
                  <a:srgbClr val="3E61A2"/>
                </a:solidFill>
                <a:latin typeface="Monaco" pitchFamily="2" charset="77"/>
              </a:rPr>
              <a:t>long</a:t>
            </a:r>
            <a:r>
              <a:rPr lang="en-SG" sz="1100" dirty="0">
                <a:latin typeface="Monaco" pitchFamily="2" charset="77"/>
              </a:rPr>
              <a:t> </a:t>
            </a:r>
            <a:r>
              <a:rPr lang="en-SG" sz="1100" dirty="0">
                <a:solidFill>
                  <a:srgbClr val="C2185B"/>
                </a:solidFill>
                <a:latin typeface="Monaco" pitchFamily="2" charset="77"/>
              </a:rPr>
              <a:t>factorial</a:t>
            </a:r>
            <a:r>
              <a:rPr lang="en-SG" sz="1100" dirty="0">
                <a:latin typeface="Monaco" pitchFamily="2" charset="77"/>
              </a:rPr>
              <a:t>(</a:t>
            </a:r>
            <a:r>
              <a:rPr lang="en-SG" sz="1100" dirty="0">
                <a:solidFill>
                  <a:srgbClr val="3E61A2"/>
                </a:solidFill>
                <a:latin typeface="Monaco" pitchFamily="2" charset="77"/>
              </a:rPr>
              <a:t>long</a:t>
            </a:r>
            <a:r>
              <a:rPr lang="en-SG" sz="1100" dirty="0">
                <a:latin typeface="Monaco" pitchFamily="2" charset="77"/>
              </a:rPr>
              <a:t> n) {</a:t>
            </a:r>
          </a:p>
          <a:p>
            <a:pPr>
              <a:lnSpc>
                <a:spcPct val="150000"/>
              </a:lnSpc>
            </a:pPr>
            <a:r>
              <a:rPr lang="en-SG" sz="1100" dirty="0">
                <a:latin typeface="Monaco" pitchFamily="2" charset="77"/>
              </a:rPr>
              <a:t>  </a:t>
            </a:r>
            <a:r>
              <a:rPr lang="en-SG" sz="1100" dirty="0">
                <a:solidFill>
                  <a:srgbClr val="3B78E7"/>
                </a:solidFill>
                <a:latin typeface="Monaco" pitchFamily="2" charset="77"/>
              </a:rPr>
              <a:t>if</a:t>
            </a:r>
            <a:r>
              <a:rPr lang="en-SG" sz="1100" dirty="0">
                <a:latin typeface="Monaco" pitchFamily="2" charset="77"/>
              </a:rPr>
              <a:t> (n == </a:t>
            </a:r>
            <a:r>
              <a:rPr lang="en-SG" sz="1100" dirty="0">
                <a:solidFill>
                  <a:srgbClr val="E74C3C"/>
                </a:solidFill>
                <a:latin typeface="Monaco" pitchFamily="2" charset="77"/>
              </a:rPr>
              <a:t>0</a:t>
            </a:r>
            <a:r>
              <a:rPr lang="en-SG" sz="1100" dirty="0">
                <a:latin typeface="Monaco" pitchFamily="2" charset="77"/>
              </a:rPr>
              <a:t>) {</a:t>
            </a:r>
          </a:p>
          <a:p>
            <a:pPr>
              <a:lnSpc>
                <a:spcPct val="150000"/>
              </a:lnSpc>
            </a:pPr>
            <a:r>
              <a:rPr lang="en-SG" sz="1100" dirty="0">
                <a:latin typeface="Monaco" pitchFamily="2" charset="77"/>
              </a:rPr>
              <a:t>    </a:t>
            </a:r>
            <a:r>
              <a:rPr lang="en-SG" sz="1100" dirty="0">
                <a:solidFill>
                  <a:srgbClr val="3B78E7"/>
                </a:solidFill>
                <a:latin typeface="Monaco" pitchFamily="2" charset="77"/>
              </a:rPr>
              <a:t>return</a:t>
            </a:r>
            <a:r>
              <a:rPr lang="en-SG" sz="1100" dirty="0">
                <a:latin typeface="Monaco" pitchFamily="2" charset="77"/>
              </a:rPr>
              <a:t> </a:t>
            </a:r>
            <a:r>
              <a:rPr lang="en-SG" sz="1100" dirty="0">
                <a:solidFill>
                  <a:srgbClr val="E74C3C"/>
                </a:solidFill>
                <a:latin typeface="Monaco" pitchFamily="2" charset="77"/>
              </a:rPr>
              <a:t>1</a:t>
            </a:r>
            <a:r>
              <a:rPr lang="en-SG" sz="1100" dirty="0">
                <a:latin typeface="Monaco" pitchFamily="2" charset="77"/>
              </a:rPr>
              <a:t>; </a:t>
            </a:r>
          </a:p>
          <a:p>
            <a:pPr>
              <a:lnSpc>
                <a:spcPct val="150000"/>
              </a:lnSpc>
            </a:pPr>
            <a:r>
              <a:rPr lang="en-SG" sz="1100" dirty="0">
                <a:latin typeface="Monaco" pitchFamily="2" charset="77"/>
              </a:rPr>
              <a:t>  } </a:t>
            </a:r>
          </a:p>
          <a:p>
            <a:pPr>
              <a:lnSpc>
                <a:spcPct val="150000"/>
              </a:lnSpc>
            </a:pPr>
            <a:r>
              <a:rPr lang="en-SG" sz="1100" dirty="0">
                <a:solidFill>
                  <a:srgbClr val="3B78E7"/>
                </a:solidFill>
                <a:latin typeface="Monaco" pitchFamily="2" charset="77"/>
              </a:rPr>
              <a:t>  return</a:t>
            </a:r>
            <a:r>
              <a:rPr lang="en-SG" sz="1100" dirty="0">
                <a:latin typeface="Monaco" pitchFamily="2" charset="77"/>
              </a:rPr>
              <a:t> factorial(n-</a:t>
            </a:r>
            <a:r>
              <a:rPr lang="en-SG" sz="1100" dirty="0">
                <a:solidFill>
                  <a:srgbClr val="E74C3C"/>
                </a:solidFill>
                <a:latin typeface="Monaco" pitchFamily="2" charset="77"/>
              </a:rPr>
              <a:t>1</a:t>
            </a:r>
            <a:r>
              <a:rPr lang="en-SG" sz="1100" dirty="0">
                <a:latin typeface="Monaco" pitchFamily="2" charset="77"/>
              </a:rPr>
              <a:t>) * n; </a:t>
            </a:r>
          </a:p>
          <a:p>
            <a:pPr>
              <a:lnSpc>
                <a:spcPct val="150000"/>
              </a:lnSpc>
            </a:pPr>
            <a:r>
              <a:rPr lang="en-SG" sz="1100" dirty="0">
                <a:latin typeface="Monaco" pitchFamily="2" charset="77"/>
              </a:rPr>
              <a:t>} </a:t>
            </a:r>
          </a:p>
          <a:p>
            <a:pPr>
              <a:lnSpc>
                <a:spcPct val="150000"/>
              </a:lnSpc>
            </a:pPr>
            <a:r>
              <a:rPr lang="en-SG" sz="1100" dirty="0" err="1">
                <a:solidFill>
                  <a:srgbClr val="3E61A2"/>
                </a:solidFill>
                <a:latin typeface="Monaco" pitchFamily="2" charset="77"/>
              </a:rPr>
              <a:t>int</a:t>
            </a:r>
            <a:r>
              <a:rPr lang="en-SG" sz="1100" dirty="0">
                <a:latin typeface="Monaco" pitchFamily="2" charset="77"/>
              </a:rPr>
              <a:t> </a:t>
            </a:r>
            <a:r>
              <a:rPr lang="en-SG" sz="1100" dirty="0">
                <a:solidFill>
                  <a:srgbClr val="C2185B"/>
                </a:solidFill>
                <a:latin typeface="Monaco" pitchFamily="2" charset="77"/>
              </a:rPr>
              <a:t>main</a:t>
            </a:r>
            <a:r>
              <a:rPr lang="en-SG" sz="1100" dirty="0">
                <a:latin typeface="Monaco" pitchFamily="2" charset="77"/>
              </a:rPr>
              <a:t>() { </a:t>
            </a:r>
          </a:p>
          <a:p>
            <a:pPr>
              <a:lnSpc>
                <a:spcPct val="150000"/>
              </a:lnSpc>
            </a:pPr>
            <a:r>
              <a:rPr lang="en-SG" sz="1100" dirty="0">
                <a:latin typeface="Monaco" pitchFamily="2" charset="77"/>
              </a:rPr>
              <a:t>  factorial(</a:t>
            </a:r>
            <a:r>
              <a:rPr lang="en-SG" sz="1100" dirty="0">
                <a:solidFill>
                  <a:srgbClr val="E74C3C"/>
                </a:solidFill>
                <a:latin typeface="Monaco" pitchFamily="2" charset="77"/>
              </a:rPr>
              <a:t>3</a:t>
            </a:r>
            <a:r>
              <a:rPr lang="en-SG" sz="1100" dirty="0">
                <a:latin typeface="Monaco" pitchFamily="2" charset="7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SG" sz="1100" dirty="0">
                <a:latin typeface="Monaco" pitchFamily="2" charset="77"/>
              </a:rPr>
              <a:t>}</a:t>
            </a:r>
            <a:endParaRPr lang="en-US" sz="1100" dirty="0">
              <a:latin typeface="Monaco" pitchFamily="2" charset="77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808872B9-7B6A-484D-BF92-E4F975255999}"/>
              </a:ext>
            </a:extLst>
          </p:cNvPr>
          <p:cNvSpPr/>
          <p:nvPr/>
        </p:nvSpPr>
        <p:spPr>
          <a:xfrm>
            <a:off x="4416725" y="5443268"/>
            <a:ext cx="4233789" cy="943018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FE5120EA-AEAF-B843-9BDA-6A6B83BA9046}"/>
              </a:ext>
            </a:extLst>
          </p:cNvPr>
          <p:cNvSpPr txBox="1"/>
          <p:nvPr/>
        </p:nvSpPr>
        <p:spPr>
          <a:xfrm>
            <a:off x="3297576" y="5412432"/>
            <a:ext cx="10550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halkduster" panose="03050602040202020205" pitchFamily="66" charset="77"/>
              </a:rPr>
              <a:t>main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C13DE550-AD45-3544-896A-AAD70B5D4CB0}"/>
              </a:ext>
            </a:extLst>
          </p:cNvPr>
          <p:cNvSpPr/>
          <p:nvPr/>
        </p:nvSpPr>
        <p:spPr>
          <a:xfrm>
            <a:off x="4416725" y="4522574"/>
            <a:ext cx="4233789" cy="799788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85DCB1B1-6135-DC4D-A10F-743BCA1A2959}"/>
              </a:ext>
            </a:extLst>
          </p:cNvPr>
          <p:cNvSpPr txBox="1"/>
          <p:nvPr/>
        </p:nvSpPr>
        <p:spPr>
          <a:xfrm>
            <a:off x="2638934" y="4566705"/>
            <a:ext cx="17137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halkduster" panose="03050602040202020205" pitchFamily="66" charset="77"/>
              </a:rPr>
              <a:t>factorial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637A3C57-845C-DF42-8B6F-A42CEA57F8E3}"/>
              </a:ext>
            </a:extLst>
          </p:cNvPr>
          <p:cNvSpPr/>
          <p:nvPr/>
        </p:nvSpPr>
        <p:spPr>
          <a:xfrm>
            <a:off x="5685132" y="4657320"/>
            <a:ext cx="2859314" cy="53528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Chalkduster" panose="03050602040202020205" pitchFamily="66" charset="77"/>
              </a:rPr>
              <a:t>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0D3E5E95-542F-E247-9CDD-9DCA4C70265F}"/>
              </a:ext>
            </a:extLst>
          </p:cNvPr>
          <p:cNvSpPr txBox="1"/>
          <p:nvPr/>
        </p:nvSpPr>
        <p:spPr>
          <a:xfrm>
            <a:off x="4727438" y="4690318"/>
            <a:ext cx="4106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halkduster" panose="03050602040202020205" pitchFamily="66" charset="77"/>
              </a:rPr>
              <a:t>n</a:t>
            </a:r>
          </a:p>
        </p:txBody>
      </p:sp>
    </p:spTree>
    <p:extLst>
      <p:ext uri="{BB962C8B-B14F-4D97-AF65-F5344CB8AC3E}">
        <p14:creationId xmlns:p14="http://schemas.microsoft.com/office/powerpoint/2010/main" val="1399258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025C9A39-3F7F-0849-ABB9-E03B6BD68C1F}"/>
              </a:ext>
            </a:extLst>
          </p:cNvPr>
          <p:cNvSpPr txBox="1"/>
          <p:nvPr/>
        </p:nvSpPr>
        <p:spPr>
          <a:xfrm>
            <a:off x="701618" y="600363"/>
            <a:ext cx="2648482" cy="23479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SG" sz="1100" dirty="0">
                <a:solidFill>
                  <a:srgbClr val="3E61A2"/>
                </a:solidFill>
                <a:latin typeface="Monaco" pitchFamily="2" charset="77"/>
              </a:rPr>
              <a:t>long</a:t>
            </a:r>
            <a:r>
              <a:rPr lang="en-SG" sz="1100" dirty="0">
                <a:latin typeface="Monaco" pitchFamily="2" charset="77"/>
              </a:rPr>
              <a:t> </a:t>
            </a:r>
            <a:r>
              <a:rPr lang="en-SG" sz="1100" dirty="0">
                <a:solidFill>
                  <a:srgbClr val="C2185B"/>
                </a:solidFill>
                <a:latin typeface="Monaco" pitchFamily="2" charset="77"/>
              </a:rPr>
              <a:t>factorial</a:t>
            </a:r>
            <a:r>
              <a:rPr lang="en-SG" sz="1100" dirty="0">
                <a:latin typeface="Monaco" pitchFamily="2" charset="77"/>
              </a:rPr>
              <a:t>(</a:t>
            </a:r>
            <a:r>
              <a:rPr lang="en-SG" sz="1100" dirty="0">
                <a:solidFill>
                  <a:srgbClr val="3E61A2"/>
                </a:solidFill>
                <a:latin typeface="Monaco" pitchFamily="2" charset="77"/>
              </a:rPr>
              <a:t>long</a:t>
            </a:r>
            <a:r>
              <a:rPr lang="en-SG" sz="1100" dirty="0">
                <a:latin typeface="Monaco" pitchFamily="2" charset="77"/>
              </a:rPr>
              <a:t> n) {</a:t>
            </a:r>
          </a:p>
          <a:p>
            <a:pPr>
              <a:lnSpc>
                <a:spcPct val="150000"/>
              </a:lnSpc>
            </a:pPr>
            <a:r>
              <a:rPr lang="en-SG" sz="1100" dirty="0">
                <a:latin typeface="Monaco" pitchFamily="2" charset="77"/>
              </a:rPr>
              <a:t>  </a:t>
            </a:r>
            <a:r>
              <a:rPr lang="en-SG" sz="1100" dirty="0">
                <a:solidFill>
                  <a:srgbClr val="3B78E7"/>
                </a:solidFill>
                <a:latin typeface="Monaco" pitchFamily="2" charset="77"/>
              </a:rPr>
              <a:t>if</a:t>
            </a:r>
            <a:r>
              <a:rPr lang="en-SG" sz="1100" dirty="0">
                <a:latin typeface="Monaco" pitchFamily="2" charset="77"/>
              </a:rPr>
              <a:t> (n == </a:t>
            </a:r>
            <a:r>
              <a:rPr lang="en-SG" sz="1100" dirty="0">
                <a:solidFill>
                  <a:srgbClr val="E74C3C"/>
                </a:solidFill>
                <a:latin typeface="Monaco" pitchFamily="2" charset="77"/>
              </a:rPr>
              <a:t>0</a:t>
            </a:r>
            <a:r>
              <a:rPr lang="en-SG" sz="1100" dirty="0">
                <a:latin typeface="Monaco" pitchFamily="2" charset="77"/>
              </a:rPr>
              <a:t>) {</a:t>
            </a:r>
          </a:p>
          <a:p>
            <a:pPr>
              <a:lnSpc>
                <a:spcPct val="150000"/>
              </a:lnSpc>
            </a:pPr>
            <a:r>
              <a:rPr lang="en-SG" sz="1100" dirty="0">
                <a:latin typeface="Monaco" pitchFamily="2" charset="77"/>
              </a:rPr>
              <a:t>    </a:t>
            </a:r>
            <a:r>
              <a:rPr lang="en-SG" sz="1100" dirty="0">
                <a:solidFill>
                  <a:srgbClr val="3B78E7"/>
                </a:solidFill>
                <a:latin typeface="Monaco" pitchFamily="2" charset="77"/>
              </a:rPr>
              <a:t>return</a:t>
            </a:r>
            <a:r>
              <a:rPr lang="en-SG" sz="1100" dirty="0">
                <a:latin typeface="Monaco" pitchFamily="2" charset="77"/>
              </a:rPr>
              <a:t> </a:t>
            </a:r>
            <a:r>
              <a:rPr lang="en-SG" sz="1100" dirty="0">
                <a:solidFill>
                  <a:srgbClr val="E74C3C"/>
                </a:solidFill>
                <a:latin typeface="Monaco" pitchFamily="2" charset="77"/>
              </a:rPr>
              <a:t>1</a:t>
            </a:r>
            <a:r>
              <a:rPr lang="en-SG" sz="1100" dirty="0">
                <a:latin typeface="Monaco" pitchFamily="2" charset="77"/>
              </a:rPr>
              <a:t>; </a:t>
            </a:r>
          </a:p>
          <a:p>
            <a:pPr>
              <a:lnSpc>
                <a:spcPct val="150000"/>
              </a:lnSpc>
            </a:pPr>
            <a:r>
              <a:rPr lang="en-SG" sz="1100" dirty="0">
                <a:latin typeface="Monaco" pitchFamily="2" charset="77"/>
              </a:rPr>
              <a:t>  } </a:t>
            </a:r>
          </a:p>
          <a:p>
            <a:pPr>
              <a:lnSpc>
                <a:spcPct val="150000"/>
              </a:lnSpc>
            </a:pPr>
            <a:r>
              <a:rPr lang="en-SG" sz="1100" dirty="0">
                <a:solidFill>
                  <a:srgbClr val="3B78E7"/>
                </a:solidFill>
                <a:latin typeface="Monaco" pitchFamily="2" charset="77"/>
              </a:rPr>
              <a:t>  return</a:t>
            </a:r>
            <a:r>
              <a:rPr lang="en-SG" sz="1100" dirty="0">
                <a:latin typeface="Monaco" pitchFamily="2" charset="77"/>
              </a:rPr>
              <a:t> factorial(n-</a:t>
            </a:r>
            <a:r>
              <a:rPr lang="en-SG" sz="1100" dirty="0">
                <a:solidFill>
                  <a:srgbClr val="E74C3C"/>
                </a:solidFill>
                <a:latin typeface="Monaco" pitchFamily="2" charset="77"/>
              </a:rPr>
              <a:t>1</a:t>
            </a:r>
            <a:r>
              <a:rPr lang="en-SG" sz="1100" dirty="0">
                <a:latin typeface="Monaco" pitchFamily="2" charset="77"/>
              </a:rPr>
              <a:t>) * n; </a:t>
            </a:r>
          </a:p>
          <a:p>
            <a:pPr>
              <a:lnSpc>
                <a:spcPct val="150000"/>
              </a:lnSpc>
            </a:pPr>
            <a:r>
              <a:rPr lang="en-SG" sz="1100" dirty="0">
                <a:latin typeface="Monaco" pitchFamily="2" charset="77"/>
              </a:rPr>
              <a:t>} </a:t>
            </a:r>
          </a:p>
          <a:p>
            <a:pPr>
              <a:lnSpc>
                <a:spcPct val="150000"/>
              </a:lnSpc>
            </a:pPr>
            <a:r>
              <a:rPr lang="en-SG" sz="1100" dirty="0" err="1">
                <a:solidFill>
                  <a:srgbClr val="3E61A2"/>
                </a:solidFill>
                <a:latin typeface="Monaco" pitchFamily="2" charset="77"/>
              </a:rPr>
              <a:t>int</a:t>
            </a:r>
            <a:r>
              <a:rPr lang="en-SG" sz="1100" dirty="0">
                <a:latin typeface="Monaco" pitchFamily="2" charset="77"/>
              </a:rPr>
              <a:t> </a:t>
            </a:r>
            <a:r>
              <a:rPr lang="en-SG" sz="1100" dirty="0">
                <a:solidFill>
                  <a:srgbClr val="C2185B"/>
                </a:solidFill>
                <a:latin typeface="Monaco" pitchFamily="2" charset="77"/>
              </a:rPr>
              <a:t>main</a:t>
            </a:r>
            <a:r>
              <a:rPr lang="en-SG" sz="1100" dirty="0">
                <a:latin typeface="Monaco" pitchFamily="2" charset="77"/>
              </a:rPr>
              <a:t>() { </a:t>
            </a:r>
          </a:p>
          <a:p>
            <a:pPr>
              <a:lnSpc>
                <a:spcPct val="150000"/>
              </a:lnSpc>
            </a:pPr>
            <a:r>
              <a:rPr lang="en-SG" sz="1100" dirty="0">
                <a:latin typeface="Monaco" pitchFamily="2" charset="77"/>
              </a:rPr>
              <a:t>  factorial(</a:t>
            </a:r>
            <a:r>
              <a:rPr lang="en-SG" sz="1100" dirty="0">
                <a:solidFill>
                  <a:srgbClr val="E74C3C"/>
                </a:solidFill>
                <a:latin typeface="Monaco" pitchFamily="2" charset="77"/>
              </a:rPr>
              <a:t>3</a:t>
            </a:r>
            <a:r>
              <a:rPr lang="en-SG" sz="1100" dirty="0">
                <a:latin typeface="Monaco" pitchFamily="2" charset="7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SG" sz="1100" dirty="0">
                <a:latin typeface="Monaco" pitchFamily="2" charset="77"/>
              </a:rPr>
              <a:t>}</a:t>
            </a:r>
            <a:endParaRPr lang="en-US" sz="1100" dirty="0">
              <a:latin typeface="Monaco" pitchFamily="2" charset="77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808872B9-7B6A-484D-BF92-E4F975255999}"/>
              </a:ext>
            </a:extLst>
          </p:cNvPr>
          <p:cNvSpPr/>
          <p:nvPr/>
        </p:nvSpPr>
        <p:spPr>
          <a:xfrm>
            <a:off x="4416725" y="5443268"/>
            <a:ext cx="4233789" cy="943018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FE5120EA-AEAF-B843-9BDA-6A6B83BA9046}"/>
              </a:ext>
            </a:extLst>
          </p:cNvPr>
          <p:cNvSpPr txBox="1"/>
          <p:nvPr/>
        </p:nvSpPr>
        <p:spPr>
          <a:xfrm>
            <a:off x="3297576" y="5412432"/>
            <a:ext cx="10550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halkduster" panose="03050602040202020205" pitchFamily="66" charset="77"/>
              </a:rPr>
              <a:t>main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C13DE550-AD45-3544-896A-AAD70B5D4CB0}"/>
              </a:ext>
            </a:extLst>
          </p:cNvPr>
          <p:cNvSpPr/>
          <p:nvPr/>
        </p:nvSpPr>
        <p:spPr>
          <a:xfrm>
            <a:off x="4416725" y="4522574"/>
            <a:ext cx="4233789" cy="799788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85DCB1B1-6135-DC4D-A10F-743BCA1A2959}"/>
              </a:ext>
            </a:extLst>
          </p:cNvPr>
          <p:cNvSpPr txBox="1"/>
          <p:nvPr/>
        </p:nvSpPr>
        <p:spPr>
          <a:xfrm>
            <a:off x="2638934" y="4566705"/>
            <a:ext cx="17137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halkduster" panose="03050602040202020205" pitchFamily="66" charset="77"/>
              </a:rPr>
              <a:t>factorial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637A3C57-845C-DF42-8B6F-A42CEA57F8E3}"/>
              </a:ext>
            </a:extLst>
          </p:cNvPr>
          <p:cNvSpPr/>
          <p:nvPr/>
        </p:nvSpPr>
        <p:spPr>
          <a:xfrm>
            <a:off x="5685132" y="4657320"/>
            <a:ext cx="2859314" cy="53528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Chalkduster" panose="03050602040202020205" pitchFamily="66" charset="77"/>
              </a:rPr>
              <a:t>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0D3E5E95-542F-E247-9CDD-9DCA4C70265F}"/>
              </a:ext>
            </a:extLst>
          </p:cNvPr>
          <p:cNvSpPr txBox="1"/>
          <p:nvPr/>
        </p:nvSpPr>
        <p:spPr>
          <a:xfrm>
            <a:off x="4727438" y="4690318"/>
            <a:ext cx="4106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halkduster" panose="03050602040202020205" pitchFamily="66" charset="77"/>
              </a:rPr>
              <a:t>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49C5E619-2545-1249-BC28-4C8AA4ED6036}"/>
              </a:ext>
            </a:extLst>
          </p:cNvPr>
          <p:cNvSpPr/>
          <p:nvPr/>
        </p:nvSpPr>
        <p:spPr>
          <a:xfrm>
            <a:off x="4416725" y="3574886"/>
            <a:ext cx="4233789" cy="799788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83A564C5-5959-EE42-A4B2-2F5AAA919C78}"/>
              </a:ext>
            </a:extLst>
          </p:cNvPr>
          <p:cNvSpPr txBox="1"/>
          <p:nvPr/>
        </p:nvSpPr>
        <p:spPr>
          <a:xfrm>
            <a:off x="2638934" y="3619017"/>
            <a:ext cx="17137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halkduster" panose="03050602040202020205" pitchFamily="66" charset="77"/>
              </a:rPr>
              <a:t>factorial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90AA1484-79BC-124B-9499-EE819721B290}"/>
              </a:ext>
            </a:extLst>
          </p:cNvPr>
          <p:cNvSpPr/>
          <p:nvPr/>
        </p:nvSpPr>
        <p:spPr>
          <a:xfrm>
            <a:off x="5685132" y="3709632"/>
            <a:ext cx="2859314" cy="53528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Chalkduster" panose="03050602040202020205" pitchFamily="66" charset="77"/>
              </a:rPr>
              <a:t>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A74AC334-4340-E944-876C-AAEDD4CA5F20}"/>
              </a:ext>
            </a:extLst>
          </p:cNvPr>
          <p:cNvSpPr txBox="1"/>
          <p:nvPr/>
        </p:nvSpPr>
        <p:spPr>
          <a:xfrm>
            <a:off x="4727438" y="3742630"/>
            <a:ext cx="4106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halkduster" panose="03050602040202020205" pitchFamily="66" charset="77"/>
              </a:rPr>
              <a:t>n</a:t>
            </a:r>
          </a:p>
        </p:txBody>
      </p:sp>
    </p:spTree>
    <p:extLst>
      <p:ext uri="{BB962C8B-B14F-4D97-AF65-F5344CB8AC3E}">
        <p14:creationId xmlns:p14="http://schemas.microsoft.com/office/powerpoint/2010/main" val="246493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025C9A39-3F7F-0849-ABB9-E03B6BD68C1F}"/>
              </a:ext>
            </a:extLst>
          </p:cNvPr>
          <p:cNvSpPr txBox="1"/>
          <p:nvPr/>
        </p:nvSpPr>
        <p:spPr>
          <a:xfrm>
            <a:off x="701618" y="600363"/>
            <a:ext cx="2648482" cy="23479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SG" sz="1100" dirty="0">
                <a:solidFill>
                  <a:srgbClr val="3E61A2"/>
                </a:solidFill>
                <a:latin typeface="Monaco" pitchFamily="2" charset="77"/>
              </a:rPr>
              <a:t>long</a:t>
            </a:r>
            <a:r>
              <a:rPr lang="en-SG" sz="1100" dirty="0">
                <a:latin typeface="Monaco" pitchFamily="2" charset="77"/>
              </a:rPr>
              <a:t> </a:t>
            </a:r>
            <a:r>
              <a:rPr lang="en-SG" sz="1100" dirty="0">
                <a:solidFill>
                  <a:srgbClr val="C2185B"/>
                </a:solidFill>
                <a:latin typeface="Monaco" pitchFamily="2" charset="77"/>
              </a:rPr>
              <a:t>factorial</a:t>
            </a:r>
            <a:r>
              <a:rPr lang="en-SG" sz="1100" dirty="0">
                <a:latin typeface="Monaco" pitchFamily="2" charset="77"/>
              </a:rPr>
              <a:t>(</a:t>
            </a:r>
            <a:r>
              <a:rPr lang="en-SG" sz="1100" dirty="0">
                <a:solidFill>
                  <a:srgbClr val="3E61A2"/>
                </a:solidFill>
                <a:latin typeface="Monaco" pitchFamily="2" charset="77"/>
              </a:rPr>
              <a:t>long</a:t>
            </a:r>
            <a:r>
              <a:rPr lang="en-SG" sz="1100" dirty="0">
                <a:latin typeface="Monaco" pitchFamily="2" charset="77"/>
              </a:rPr>
              <a:t> n) {</a:t>
            </a:r>
          </a:p>
          <a:p>
            <a:pPr>
              <a:lnSpc>
                <a:spcPct val="150000"/>
              </a:lnSpc>
            </a:pPr>
            <a:r>
              <a:rPr lang="en-SG" sz="1100" dirty="0">
                <a:latin typeface="Monaco" pitchFamily="2" charset="77"/>
              </a:rPr>
              <a:t>  </a:t>
            </a:r>
            <a:r>
              <a:rPr lang="en-SG" sz="1100" dirty="0">
                <a:solidFill>
                  <a:srgbClr val="3B78E7"/>
                </a:solidFill>
                <a:latin typeface="Monaco" pitchFamily="2" charset="77"/>
              </a:rPr>
              <a:t>if</a:t>
            </a:r>
            <a:r>
              <a:rPr lang="en-SG" sz="1100" dirty="0">
                <a:latin typeface="Monaco" pitchFamily="2" charset="77"/>
              </a:rPr>
              <a:t> (n == </a:t>
            </a:r>
            <a:r>
              <a:rPr lang="en-SG" sz="1100" dirty="0">
                <a:solidFill>
                  <a:srgbClr val="E74C3C"/>
                </a:solidFill>
                <a:latin typeface="Monaco" pitchFamily="2" charset="77"/>
              </a:rPr>
              <a:t>0</a:t>
            </a:r>
            <a:r>
              <a:rPr lang="en-SG" sz="1100" dirty="0">
                <a:latin typeface="Monaco" pitchFamily="2" charset="77"/>
              </a:rPr>
              <a:t>) {</a:t>
            </a:r>
          </a:p>
          <a:p>
            <a:pPr>
              <a:lnSpc>
                <a:spcPct val="150000"/>
              </a:lnSpc>
            </a:pPr>
            <a:r>
              <a:rPr lang="en-SG" sz="1100" dirty="0">
                <a:latin typeface="Monaco" pitchFamily="2" charset="77"/>
              </a:rPr>
              <a:t>    </a:t>
            </a:r>
            <a:r>
              <a:rPr lang="en-SG" sz="1100" dirty="0">
                <a:solidFill>
                  <a:srgbClr val="3B78E7"/>
                </a:solidFill>
                <a:latin typeface="Monaco" pitchFamily="2" charset="77"/>
              </a:rPr>
              <a:t>return</a:t>
            </a:r>
            <a:r>
              <a:rPr lang="en-SG" sz="1100" dirty="0">
                <a:latin typeface="Monaco" pitchFamily="2" charset="77"/>
              </a:rPr>
              <a:t> </a:t>
            </a:r>
            <a:r>
              <a:rPr lang="en-SG" sz="1100" dirty="0">
                <a:solidFill>
                  <a:srgbClr val="E74C3C"/>
                </a:solidFill>
                <a:latin typeface="Monaco" pitchFamily="2" charset="77"/>
              </a:rPr>
              <a:t>1</a:t>
            </a:r>
            <a:r>
              <a:rPr lang="en-SG" sz="1100" dirty="0">
                <a:latin typeface="Monaco" pitchFamily="2" charset="77"/>
              </a:rPr>
              <a:t>; </a:t>
            </a:r>
          </a:p>
          <a:p>
            <a:pPr>
              <a:lnSpc>
                <a:spcPct val="150000"/>
              </a:lnSpc>
            </a:pPr>
            <a:r>
              <a:rPr lang="en-SG" sz="1100" dirty="0">
                <a:latin typeface="Monaco" pitchFamily="2" charset="77"/>
              </a:rPr>
              <a:t>  } </a:t>
            </a:r>
          </a:p>
          <a:p>
            <a:pPr>
              <a:lnSpc>
                <a:spcPct val="150000"/>
              </a:lnSpc>
            </a:pPr>
            <a:r>
              <a:rPr lang="en-SG" sz="1100" dirty="0">
                <a:solidFill>
                  <a:srgbClr val="3B78E7"/>
                </a:solidFill>
                <a:latin typeface="Monaco" pitchFamily="2" charset="77"/>
              </a:rPr>
              <a:t>  return</a:t>
            </a:r>
            <a:r>
              <a:rPr lang="en-SG" sz="1100" dirty="0">
                <a:latin typeface="Monaco" pitchFamily="2" charset="77"/>
              </a:rPr>
              <a:t> factorial(n-</a:t>
            </a:r>
            <a:r>
              <a:rPr lang="en-SG" sz="1100" dirty="0">
                <a:solidFill>
                  <a:srgbClr val="E74C3C"/>
                </a:solidFill>
                <a:latin typeface="Monaco" pitchFamily="2" charset="77"/>
              </a:rPr>
              <a:t>1</a:t>
            </a:r>
            <a:r>
              <a:rPr lang="en-SG" sz="1100" dirty="0">
                <a:latin typeface="Monaco" pitchFamily="2" charset="77"/>
              </a:rPr>
              <a:t>) * n; </a:t>
            </a:r>
          </a:p>
          <a:p>
            <a:pPr>
              <a:lnSpc>
                <a:spcPct val="150000"/>
              </a:lnSpc>
            </a:pPr>
            <a:r>
              <a:rPr lang="en-SG" sz="1100" dirty="0">
                <a:latin typeface="Monaco" pitchFamily="2" charset="77"/>
              </a:rPr>
              <a:t>} </a:t>
            </a:r>
          </a:p>
          <a:p>
            <a:pPr>
              <a:lnSpc>
                <a:spcPct val="150000"/>
              </a:lnSpc>
            </a:pPr>
            <a:r>
              <a:rPr lang="en-SG" sz="1100" dirty="0" err="1">
                <a:solidFill>
                  <a:srgbClr val="3E61A2"/>
                </a:solidFill>
                <a:latin typeface="Monaco" pitchFamily="2" charset="77"/>
              </a:rPr>
              <a:t>int</a:t>
            </a:r>
            <a:r>
              <a:rPr lang="en-SG" sz="1100" dirty="0">
                <a:latin typeface="Monaco" pitchFamily="2" charset="77"/>
              </a:rPr>
              <a:t> </a:t>
            </a:r>
            <a:r>
              <a:rPr lang="en-SG" sz="1100" dirty="0">
                <a:solidFill>
                  <a:srgbClr val="C2185B"/>
                </a:solidFill>
                <a:latin typeface="Monaco" pitchFamily="2" charset="77"/>
              </a:rPr>
              <a:t>main</a:t>
            </a:r>
            <a:r>
              <a:rPr lang="en-SG" sz="1100" dirty="0">
                <a:latin typeface="Monaco" pitchFamily="2" charset="77"/>
              </a:rPr>
              <a:t>() { </a:t>
            </a:r>
          </a:p>
          <a:p>
            <a:pPr>
              <a:lnSpc>
                <a:spcPct val="150000"/>
              </a:lnSpc>
            </a:pPr>
            <a:r>
              <a:rPr lang="en-SG" sz="1100" dirty="0">
                <a:latin typeface="Monaco" pitchFamily="2" charset="77"/>
              </a:rPr>
              <a:t>  factorial(</a:t>
            </a:r>
            <a:r>
              <a:rPr lang="en-SG" sz="1100" dirty="0">
                <a:solidFill>
                  <a:srgbClr val="E74C3C"/>
                </a:solidFill>
                <a:latin typeface="Monaco" pitchFamily="2" charset="77"/>
              </a:rPr>
              <a:t>3</a:t>
            </a:r>
            <a:r>
              <a:rPr lang="en-SG" sz="1100" dirty="0">
                <a:latin typeface="Monaco" pitchFamily="2" charset="7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SG" sz="1100" dirty="0">
                <a:latin typeface="Monaco" pitchFamily="2" charset="77"/>
              </a:rPr>
              <a:t>}</a:t>
            </a:r>
            <a:endParaRPr lang="en-US" sz="1100" dirty="0">
              <a:latin typeface="Monaco" pitchFamily="2" charset="77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808872B9-7B6A-484D-BF92-E4F975255999}"/>
              </a:ext>
            </a:extLst>
          </p:cNvPr>
          <p:cNvSpPr/>
          <p:nvPr/>
        </p:nvSpPr>
        <p:spPr>
          <a:xfrm>
            <a:off x="4416725" y="5443268"/>
            <a:ext cx="4233789" cy="943018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FE5120EA-AEAF-B843-9BDA-6A6B83BA9046}"/>
              </a:ext>
            </a:extLst>
          </p:cNvPr>
          <p:cNvSpPr txBox="1"/>
          <p:nvPr/>
        </p:nvSpPr>
        <p:spPr>
          <a:xfrm>
            <a:off x="3297576" y="5412432"/>
            <a:ext cx="10550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halkduster" panose="03050602040202020205" pitchFamily="66" charset="77"/>
              </a:rPr>
              <a:t>main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C13DE550-AD45-3544-896A-AAD70B5D4CB0}"/>
              </a:ext>
            </a:extLst>
          </p:cNvPr>
          <p:cNvSpPr/>
          <p:nvPr/>
        </p:nvSpPr>
        <p:spPr>
          <a:xfrm>
            <a:off x="4416725" y="4522574"/>
            <a:ext cx="4233789" cy="799788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85DCB1B1-6135-DC4D-A10F-743BCA1A2959}"/>
              </a:ext>
            </a:extLst>
          </p:cNvPr>
          <p:cNvSpPr txBox="1"/>
          <p:nvPr/>
        </p:nvSpPr>
        <p:spPr>
          <a:xfrm>
            <a:off x="2638934" y="4566705"/>
            <a:ext cx="17137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halkduster" panose="03050602040202020205" pitchFamily="66" charset="77"/>
              </a:rPr>
              <a:t>factorial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637A3C57-845C-DF42-8B6F-A42CEA57F8E3}"/>
              </a:ext>
            </a:extLst>
          </p:cNvPr>
          <p:cNvSpPr/>
          <p:nvPr/>
        </p:nvSpPr>
        <p:spPr>
          <a:xfrm>
            <a:off x="5685132" y="4657320"/>
            <a:ext cx="2859314" cy="53528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Chalkduster" panose="03050602040202020205" pitchFamily="66" charset="77"/>
              </a:rPr>
              <a:t>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0D3E5E95-542F-E247-9CDD-9DCA4C70265F}"/>
              </a:ext>
            </a:extLst>
          </p:cNvPr>
          <p:cNvSpPr txBox="1"/>
          <p:nvPr/>
        </p:nvSpPr>
        <p:spPr>
          <a:xfrm>
            <a:off x="4727438" y="4690318"/>
            <a:ext cx="4106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halkduster" panose="03050602040202020205" pitchFamily="66" charset="77"/>
              </a:rPr>
              <a:t>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49C5E619-2545-1249-BC28-4C8AA4ED6036}"/>
              </a:ext>
            </a:extLst>
          </p:cNvPr>
          <p:cNvSpPr/>
          <p:nvPr/>
        </p:nvSpPr>
        <p:spPr>
          <a:xfrm>
            <a:off x="4416725" y="3574886"/>
            <a:ext cx="4233789" cy="799788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83A564C5-5959-EE42-A4B2-2F5AAA919C78}"/>
              </a:ext>
            </a:extLst>
          </p:cNvPr>
          <p:cNvSpPr txBox="1"/>
          <p:nvPr/>
        </p:nvSpPr>
        <p:spPr>
          <a:xfrm>
            <a:off x="2638934" y="3619017"/>
            <a:ext cx="17137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halkduster" panose="03050602040202020205" pitchFamily="66" charset="77"/>
              </a:rPr>
              <a:t>factorial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90AA1484-79BC-124B-9499-EE819721B290}"/>
              </a:ext>
            </a:extLst>
          </p:cNvPr>
          <p:cNvSpPr/>
          <p:nvPr/>
        </p:nvSpPr>
        <p:spPr>
          <a:xfrm>
            <a:off x="5685132" y="3709632"/>
            <a:ext cx="2859314" cy="53528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Chalkduster" panose="03050602040202020205" pitchFamily="66" charset="77"/>
              </a:rPr>
              <a:t>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A74AC334-4340-E944-876C-AAEDD4CA5F20}"/>
              </a:ext>
            </a:extLst>
          </p:cNvPr>
          <p:cNvSpPr txBox="1"/>
          <p:nvPr/>
        </p:nvSpPr>
        <p:spPr>
          <a:xfrm>
            <a:off x="4727438" y="3742630"/>
            <a:ext cx="4106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halkduster" panose="03050602040202020205" pitchFamily="66" charset="77"/>
              </a:rPr>
              <a:t>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F367BAFD-CA18-3040-B5BC-921D356DA67C}"/>
              </a:ext>
            </a:extLst>
          </p:cNvPr>
          <p:cNvSpPr/>
          <p:nvPr/>
        </p:nvSpPr>
        <p:spPr>
          <a:xfrm>
            <a:off x="4416725" y="2612248"/>
            <a:ext cx="4233789" cy="799788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CF97B408-D8CA-FF46-803E-AF99298DC23F}"/>
              </a:ext>
            </a:extLst>
          </p:cNvPr>
          <p:cNvSpPr txBox="1"/>
          <p:nvPr/>
        </p:nvSpPr>
        <p:spPr>
          <a:xfrm>
            <a:off x="2638934" y="2656379"/>
            <a:ext cx="17137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halkduster" panose="03050602040202020205" pitchFamily="66" charset="77"/>
              </a:rPr>
              <a:t>factorial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02D7E875-F53D-8241-9D69-9723989F02B4}"/>
              </a:ext>
            </a:extLst>
          </p:cNvPr>
          <p:cNvSpPr/>
          <p:nvPr/>
        </p:nvSpPr>
        <p:spPr>
          <a:xfrm>
            <a:off x="5685132" y="2746994"/>
            <a:ext cx="2859314" cy="53528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Chalkduster" panose="03050602040202020205" pitchFamily="66" charset="77"/>
              </a:rPr>
              <a:t>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D398E2FD-F6EF-4643-9B43-FE4A2053201C}"/>
              </a:ext>
            </a:extLst>
          </p:cNvPr>
          <p:cNvSpPr txBox="1"/>
          <p:nvPr/>
        </p:nvSpPr>
        <p:spPr>
          <a:xfrm>
            <a:off x="4727438" y="2779992"/>
            <a:ext cx="4106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halkduster" panose="03050602040202020205" pitchFamily="66" charset="77"/>
              </a:rPr>
              <a:t>n</a:t>
            </a:r>
          </a:p>
        </p:txBody>
      </p:sp>
    </p:spTree>
    <p:extLst>
      <p:ext uri="{BB962C8B-B14F-4D97-AF65-F5344CB8AC3E}">
        <p14:creationId xmlns:p14="http://schemas.microsoft.com/office/powerpoint/2010/main" val="324702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Recap</a:t>
            </a:r>
            <a:br>
              <a:rPr lang="en-US" dirty="0" smtClean="0"/>
            </a:br>
            <a:r>
              <a:rPr lang="en-US" sz="3000" dirty="0" smtClean="0"/>
              <a:t>The basics</a:t>
            </a:r>
            <a:endParaRPr lang="en-US" sz="30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028700" y="5341305"/>
            <a:ext cx="7200900" cy="1164425"/>
          </a:xfrm>
        </p:spPr>
        <p:txBody>
          <a:bodyPr>
            <a:norm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Let’s say variable x is stored in location 2.</a:t>
            </a:r>
            <a:endParaRPr lang="en-US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9325906"/>
              </p:ext>
            </p:extLst>
          </p:nvPr>
        </p:nvGraphicFramePr>
        <p:xfrm>
          <a:off x="2771936" y="2951748"/>
          <a:ext cx="1593955" cy="20148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939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402965">
                <a:tc>
                  <a:txBody>
                    <a:bodyPr/>
                    <a:lstStyle/>
                    <a:p>
                      <a:endParaRPr lang="en-US" sz="1600" dirty="0">
                        <a:ln w="38100">
                          <a:solidFill>
                            <a:schemeClr val="tx1"/>
                          </a:solidFill>
                        </a:ln>
                      </a:endParaRPr>
                    </a:p>
                  </a:txBody>
                  <a:tcPr marL="110959" marR="110959" marT="55479" marB="554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02965">
                <a:tc>
                  <a:txBody>
                    <a:bodyPr/>
                    <a:lstStyle/>
                    <a:p>
                      <a:endParaRPr lang="en-US" sz="1600">
                        <a:ln w="38100">
                          <a:solidFill>
                            <a:schemeClr val="tx1"/>
                          </a:solidFill>
                        </a:ln>
                      </a:endParaRPr>
                    </a:p>
                  </a:txBody>
                  <a:tcPr marL="110959" marR="110959" marT="55479" marB="554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02965">
                <a:tc>
                  <a:txBody>
                    <a:bodyPr/>
                    <a:lstStyle/>
                    <a:p>
                      <a:endParaRPr lang="en-US" sz="1600">
                        <a:ln w="38100">
                          <a:solidFill>
                            <a:schemeClr val="tx1"/>
                          </a:solidFill>
                        </a:ln>
                      </a:endParaRPr>
                    </a:p>
                  </a:txBody>
                  <a:tcPr marL="110959" marR="110959" marT="55479" marB="554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02965">
                <a:tc>
                  <a:txBody>
                    <a:bodyPr/>
                    <a:lstStyle/>
                    <a:p>
                      <a:endParaRPr lang="en-US" sz="1600" dirty="0">
                        <a:ln w="38100">
                          <a:solidFill>
                            <a:schemeClr val="tx1"/>
                          </a:solidFill>
                        </a:ln>
                      </a:endParaRPr>
                    </a:p>
                  </a:txBody>
                  <a:tcPr marL="110959" marR="110959" marT="55479" marB="554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02965">
                <a:tc>
                  <a:txBody>
                    <a:bodyPr/>
                    <a:lstStyle/>
                    <a:p>
                      <a:endParaRPr lang="en-US" sz="1600" dirty="0">
                        <a:ln w="38100">
                          <a:solidFill>
                            <a:schemeClr val="tx1"/>
                          </a:solidFill>
                        </a:ln>
                      </a:endParaRPr>
                    </a:p>
                  </a:txBody>
                  <a:tcPr marL="110959" marR="110959" marT="55479" marB="554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826964" y="2171700"/>
            <a:ext cx="190375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/>
              <a:t>Address</a:t>
            </a:r>
            <a:endParaRPr lang="en-US" sz="3000" dirty="0"/>
          </a:p>
        </p:txBody>
      </p:sp>
      <p:sp>
        <p:nvSpPr>
          <p:cNvPr id="10" name="TextBox 9"/>
          <p:cNvSpPr txBox="1"/>
          <p:nvPr/>
        </p:nvSpPr>
        <p:spPr>
          <a:xfrm>
            <a:off x="2617039" y="2155871"/>
            <a:ext cx="190375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/>
              <a:t>Data</a:t>
            </a:r>
            <a:endParaRPr lang="en-US" sz="3000" dirty="0"/>
          </a:p>
        </p:txBody>
      </p:sp>
      <p:sp>
        <p:nvSpPr>
          <p:cNvPr id="11" name="TextBox 10"/>
          <p:cNvSpPr txBox="1"/>
          <p:nvPr/>
        </p:nvSpPr>
        <p:spPr>
          <a:xfrm>
            <a:off x="826964" y="2847574"/>
            <a:ext cx="190375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/>
              <a:t>0</a:t>
            </a:r>
            <a:endParaRPr lang="en-US" sz="3000" dirty="0"/>
          </a:p>
        </p:txBody>
      </p:sp>
      <p:sp>
        <p:nvSpPr>
          <p:cNvPr id="12" name="TextBox 11"/>
          <p:cNvSpPr txBox="1"/>
          <p:nvPr/>
        </p:nvSpPr>
        <p:spPr>
          <a:xfrm>
            <a:off x="826964" y="3222307"/>
            <a:ext cx="190375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/>
              <a:t>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26964" y="3612659"/>
            <a:ext cx="190375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/>
              <a:t>2</a:t>
            </a:r>
            <a:endParaRPr lang="en-US" sz="3000" dirty="0"/>
          </a:p>
        </p:txBody>
      </p:sp>
      <p:sp>
        <p:nvSpPr>
          <p:cNvPr id="14" name="TextBox 13"/>
          <p:cNvSpPr txBox="1"/>
          <p:nvPr/>
        </p:nvSpPr>
        <p:spPr>
          <a:xfrm>
            <a:off x="826964" y="3987392"/>
            <a:ext cx="190375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/>
              <a:t>3</a:t>
            </a:r>
            <a:endParaRPr lang="en-US" sz="3000" dirty="0"/>
          </a:p>
        </p:txBody>
      </p:sp>
      <p:sp>
        <p:nvSpPr>
          <p:cNvPr id="15" name="TextBox 14"/>
          <p:cNvSpPr txBox="1"/>
          <p:nvPr/>
        </p:nvSpPr>
        <p:spPr>
          <a:xfrm>
            <a:off x="826964" y="4412575"/>
            <a:ext cx="190375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/>
              <a:t>4</a:t>
            </a:r>
            <a:endParaRPr lang="en-US" sz="3000" dirty="0"/>
          </a:p>
        </p:txBody>
      </p:sp>
      <p:sp>
        <p:nvSpPr>
          <p:cNvPr id="16" name="TextBox 15"/>
          <p:cNvSpPr txBox="1"/>
          <p:nvPr/>
        </p:nvSpPr>
        <p:spPr>
          <a:xfrm>
            <a:off x="2647082" y="3657600"/>
            <a:ext cx="190375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/>
              <a:t>5</a:t>
            </a:r>
          </a:p>
        </p:txBody>
      </p:sp>
      <p:sp>
        <p:nvSpPr>
          <p:cNvPr id="18" name="Rectangle 17"/>
          <p:cNvSpPr/>
          <p:nvPr/>
        </p:nvSpPr>
        <p:spPr>
          <a:xfrm>
            <a:off x="5724104" y="3276594"/>
            <a:ext cx="198323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200" smtClean="0"/>
              <a:t>long x = 5;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3304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025C9A39-3F7F-0849-ABB9-E03B6BD68C1F}"/>
              </a:ext>
            </a:extLst>
          </p:cNvPr>
          <p:cNvSpPr txBox="1"/>
          <p:nvPr/>
        </p:nvSpPr>
        <p:spPr>
          <a:xfrm>
            <a:off x="701618" y="600363"/>
            <a:ext cx="2648482" cy="23479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SG" sz="1100" dirty="0">
                <a:solidFill>
                  <a:srgbClr val="3E61A2"/>
                </a:solidFill>
                <a:latin typeface="Monaco" pitchFamily="2" charset="77"/>
              </a:rPr>
              <a:t>long</a:t>
            </a:r>
            <a:r>
              <a:rPr lang="en-SG" sz="1100" dirty="0">
                <a:latin typeface="Monaco" pitchFamily="2" charset="77"/>
              </a:rPr>
              <a:t> </a:t>
            </a:r>
            <a:r>
              <a:rPr lang="en-SG" sz="1100" dirty="0">
                <a:solidFill>
                  <a:srgbClr val="C2185B"/>
                </a:solidFill>
                <a:latin typeface="Monaco" pitchFamily="2" charset="77"/>
              </a:rPr>
              <a:t>factorial</a:t>
            </a:r>
            <a:r>
              <a:rPr lang="en-SG" sz="1100" dirty="0">
                <a:latin typeface="Monaco" pitchFamily="2" charset="77"/>
              </a:rPr>
              <a:t>(</a:t>
            </a:r>
            <a:r>
              <a:rPr lang="en-SG" sz="1100" dirty="0">
                <a:solidFill>
                  <a:srgbClr val="3E61A2"/>
                </a:solidFill>
                <a:latin typeface="Monaco" pitchFamily="2" charset="77"/>
              </a:rPr>
              <a:t>long</a:t>
            </a:r>
            <a:r>
              <a:rPr lang="en-SG" sz="1100" dirty="0">
                <a:latin typeface="Monaco" pitchFamily="2" charset="77"/>
              </a:rPr>
              <a:t> n) {</a:t>
            </a:r>
          </a:p>
          <a:p>
            <a:pPr>
              <a:lnSpc>
                <a:spcPct val="150000"/>
              </a:lnSpc>
            </a:pPr>
            <a:r>
              <a:rPr lang="en-SG" sz="1100" dirty="0">
                <a:latin typeface="Monaco" pitchFamily="2" charset="77"/>
              </a:rPr>
              <a:t>  </a:t>
            </a:r>
            <a:r>
              <a:rPr lang="en-SG" sz="1100" dirty="0">
                <a:solidFill>
                  <a:srgbClr val="3B78E7"/>
                </a:solidFill>
                <a:latin typeface="Monaco" pitchFamily="2" charset="77"/>
              </a:rPr>
              <a:t>if</a:t>
            </a:r>
            <a:r>
              <a:rPr lang="en-SG" sz="1100" dirty="0">
                <a:latin typeface="Monaco" pitchFamily="2" charset="77"/>
              </a:rPr>
              <a:t> (n == </a:t>
            </a:r>
            <a:r>
              <a:rPr lang="en-SG" sz="1100" dirty="0">
                <a:solidFill>
                  <a:srgbClr val="E74C3C"/>
                </a:solidFill>
                <a:latin typeface="Monaco" pitchFamily="2" charset="77"/>
              </a:rPr>
              <a:t>0</a:t>
            </a:r>
            <a:r>
              <a:rPr lang="en-SG" sz="1100" dirty="0">
                <a:latin typeface="Monaco" pitchFamily="2" charset="77"/>
              </a:rPr>
              <a:t>) {</a:t>
            </a:r>
          </a:p>
          <a:p>
            <a:pPr>
              <a:lnSpc>
                <a:spcPct val="150000"/>
              </a:lnSpc>
            </a:pPr>
            <a:r>
              <a:rPr lang="en-SG" sz="1100" dirty="0">
                <a:latin typeface="Monaco" pitchFamily="2" charset="77"/>
              </a:rPr>
              <a:t>    </a:t>
            </a:r>
            <a:r>
              <a:rPr lang="en-SG" sz="1100" dirty="0">
                <a:solidFill>
                  <a:srgbClr val="3B78E7"/>
                </a:solidFill>
                <a:latin typeface="Monaco" pitchFamily="2" charset="77"/>
              </a:rPr>
              <a:t>return</a:t>
            </a:r>
            <a:r>
              <a:rPr lang="en-SG" sz="1100" dirty="0">
                <a:latin typeface="Monaco" pitchFamily="2" charset="77"/>
              </a:rPr>
              <a:t> </a:t>
            </a:r>
            <a:r>
              <a:rPr lang="en-SG" sz="1100" dirty="0">
                <a:solidFill>
                  <a:srgbClr val="E74C3C"/>
                </a:solidFill>
                <a:latin typeface="Monaco" pitchFamily="2" charset="77"/>
              </a:rPr>
              <a:t>1</a:t>
            </a:r>
            <a:r>
              <a:rPr lang="en-SG" sz="1100" dirty="0">
                <a:latin typeface="Monaco" pitchFamily="2" charset="77"/>
              </a:rPr>
              <a:t>; </a:t>
            </a:r>
          </a:p>
          <a:p>
            <a:pPr>
              <a:lnSpc>
                <a:spcPct val="150000"/>
              </a:lnSpc>
            </a:pPr>
            <a:r>
              <a:rPr lang="en-SG" sz="1100" dirty="0">
                <a:latin typeface="Monaco" pitchFamily="2" charset="77"/>
              </a:rPr>
              <a:t>  } </a:t>
            </a:r>
          </a:p>
          <a:p>
            <a:pPr>
              <a:lnSpc>
                <a:spcPct val="150000"/>
              </a:lnSpc>
            </a:pPr>
            <a:r>
              <a:rPr lang="en-SG" sz="1100" dirty="0">
                <a:solidFill>
                  <a:srgbClr val="3B78E7"/>
                </a:solidFill>
                <a:latin typeface="Monaco" pitchFamily="2" charset="77"/>
              </a:rPr>
              <a:t>  return</a:t>
            </a:r>
            <a:r>
              <a:rPr lang="en-SG" sz="1100" dirty="0">
                <a:latin typeface="Monaco" pitchFamily="2" charset="77"/>
              </a:rPr>
              <a:t> factorial(n-</a:t>
            </a:r>
            <a:r>
              <a:rPr lang="en-SG" sz="1100" dirty="0">
                <a:solidFill>
                  <a:srgbClr val="E74C3C"/>
                </a:solidFill>
                <a:latin typeface="Monaco" pitchFamily="2" charset="77"/>
              </a:rPr>
              <a:t>1</a:t>
            </a:r>
            <a:r>
              <a:rPr lang="en-SG" sz="1100" dirty="0">
                <a:latin typeface="Monaco" pitchFamily="2" charset="77"/>
              </a:rPr>
              <a:t>) * n; </a:t>
            </a:r>
          </a:p>
          <a:p>
            <a:pPr>
              <a:lnSpc>
                <a:spcPct val="150000"/>
              </a:lnSpc>
            </a:pPr>
            <a:r>
              <a:rPr lang="en-SG" sz="1100" dirty="0">
                <a:latin typeface="Monaco" pitchFamily="2" charset="77"/>
              </a:rPr>
              <a:t>} </a:t>
            </a:r>
          </a:p>
          <a:p>
            <a:pPr>
              <a:lnSpc>
                <a:spcPct val="150000"/>
              </a:lnSpc>
            </a:pPr>
            <a:r>
              <a:rPr lang="en-SG" sz="1100" dirty="0" err="1">
                <a:solidFill>
                  <a:srgbClr val="3E61A2"/>
                </a:solidFill>
                <a:latin typeface="Monaco" pitchFamily="2" charset="77"/>
              </a:rPr>
              <a:t>int</a:t>
            </a:r>
            <a:r>
              <a:rPr lang="en-SG" sz="1100" dirty="0">
                <a:latin typeface="Monaco" pitchFamily="2" charset="77"/>
              </a:rPr>
              <a:t> </a:t>
            </a:r>
            <a:r>
              <a:rPr lang="en-SG" sz="1100" dirty="0">
                <a:solidFill>
                  <a:srgbClr val="C2185B"/>
                </a:solidFill>
                <a:latin typeface="Monaco" pitchFamily="2" charset="77"/>
              </a:rPr>
              <a:t>main</a:t>
            </a:r>
            <a:r>
              <a:rPr lang="en-SG" sz="1100" dirty="0">
                <a:latin typeface="Monaco" pitchFamily="2" charset="77"/>
              </a:rPr>
              <a:t>() { </a:t>
            </a:r>
          </a:p>
          <a:p>
            <a:pPr>
              <a:lnSpc>
                <a:spcPct val="150000"/>
              </a:lnSpc>
            </a:pPr>
            <a:r>
              <a:rPr lang="en-SG" sz="1100" dirty="0">
                <a:latin typeface="Monaco" pitchFamily="2" charset="77"/>
              </a:rPr>
              <a:t>  factorial(</a:t>
            </a:r>
            <a:r>
              <a:rPr lang="en-SG" sz="1100" dirty="0">
                <a:solidFill>
                  <a:srgbClr val="E74C3C"/>
                </a:solidFill>
                <a:latin typeface="Monaco" pitchFamily="2" charset="77"/>
              </a:rPr>
              <a:t>3</a:t>
            </a:r>
            <a:r>
              <a:rPr lang="en-SG" sz="1100" dirty="0">
                <a:latin typeface="Monaco" pitchFamily="2" charset="7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SG" sz="1100" dirty="0">
                <a:latin typeface="Monaco" pitchFamily="2" charset="77"/>
              </a:rPr>
              <a:t>}</a:t>
            </a:r>
            <a:endParaRPr lang="en-US" sz="1100" dirty="0">
              <a:latin typeface="Monaco" pitchFamily="2" charset="77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808872B9-7B6A-484D-BF92-E4F975255999}"/>
              </a:ext>
            </a:extLst>
          </p:cNvPr>
          <p:cNvSpPr/>
          <p:nvPr/>
        </p:nvSpPr>
        <p:spPr>
          <a:xfrm>
            <a:off x="4416725" y="5443268"/>
            <a:ext cx="4233789" cy="943018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FE5120EA-AEAF-B843-9BDA-6A6B83BA9046}"/>
              </a:ext>
            </a:extLst>
          </p:cNvPr>
          <p:cNvSpPr txBox="1"/>
          <p:nvPr/>
        </p:nvSpPr>
        <p:spPr>
          <a:xfrm>
            <a:off x="3297576" y="5412432"/>
            <a:ext cx="10550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halkduster" panose="03050602040202020205" pitchFamily="66" charset="77"/>
              </a:rPr>
              <a:t>main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C13DE550-AD45-3544-896A-AAD70B5D4CB0}"/>
              </a:ext>
            </a:extLst>
          </p:cNvPr>
          <p:cNvSpPr/>
          <p:nvPr/>
        </p:nvSpPr>
        <p:spPr>
          <a:xfrm>
            <a:off x="4416725" y="4522574"/>
            <a:ext cx="4233789" cy="799788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85DCB1B1-6135-DC4D-A10F-743BCA1A2959}"/>
              </a:ext>
            </a:extLst>
          </p:cNvPr>
          <p:cNvSpPr txBox="1"/>
          <p:nvPr/>
        </p:nvSpPr>
        <p:spPr>
          <a:xfrm>
            <a:off x="2638934" y="4566705"/>
            <a:ext cx="17137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halkduster" panose="03050602040202020205" pitchFamily="66" charset="77"/>
              </a:rPr>
              <a:t>factorial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637A3C57-845C-DF42-8B6F-A42CEA57F8E3}"/>
              </a:ext>
            </a:extLst>
          </p:cNvPr>
          <p:cNvSpPr/>
          <p:nvPr/>
        </p:nvSpPr>
        <p:spPr>
          <a:xfrm>
            <a:off x="5685132" y="4657320"/>
            <a:ext cx="2859314" cy="53528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Chalkduster" panose="03050602040202020205" pitchFamily="66" charset="77"/>
              </a:rPr>
              <a:t>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0D3E5E95-542F-E247-9CDD-9DCA4C70265F}"/>
              </a:ext>
            </a:extLst>
          </p:cNvPr>
          <p:cNvSpPr txBox="1"/>
          <p:nvPr/>
        </p:nvSpPr>
        <p:spPr>
          <a:xfrm>
            <a:off x="4727438" y="4690318"/>
            <a:ext cx="4106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halkduster" panose="03050602040202020205" pitchFamily="66" charset="77"/>
              </a:rPr>
              <a:t>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49C5E619-2545-1249-BC28-4C8AA4ED6036}"/>
              </a:ext>
            </a:extLst>
          </p:cNvPr>
          <p:cNvSpPr/>
          <p:nvPr/>
        </p:nvSpPr>
        <p:spPr>
          <a:xfrm>
            <a:off x="4416725" y="3574886"/>
            <a:ext cx="4233789" cy="799788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83A564C5-5959-EE42-A4B2-2F5AAA919C78}"/>
              </a:ext>
            </a:extLst>
          </p:cNvPr>
          <p:cNvSpPr txBox="1"/>
          <p:nvPr/>
        </p:nvSpPr>
        <p:spPr>
          <a:xfrm>
            <a:off x="2638934" y="3619017"/>
            <a:ext cx="17137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halkduster" panose="03050602040202020205" pitchFamily="66" charset="77"/>
              </a:rPr>
              <a:t>factorial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90AA1484-79BC-124B-9499-EE819721B290}"/>
              </a:ext>
            </a:extLst>
          </p:cNvPr>
          <p:cNvSpPr/>
          <p:nvPr/>
        </p:nvSpPr>
        <p:spPr>
          <a:xfrm>
            <a:off x="5685132" y="3709632"/>
            <a:ext cx="2859314" cy="53528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Chalkduster" panose="03050602040202020205" pitchFamily="66" charset="77"/>
              </a:rPr>
              <a:t>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A74AC334-4340-E944-876C-AAEDD4CA5F20}"/>
              </a:ext>
            </a:extLst>
          </p:cNvPr>
          <p:cNvSpPr txBox="1"/>
          <p:nvPr/>
        </p:nvSpPr>
        <p:spPr>
          <a:xfrm>
            <a:off x="4727438" y="3742630"/>
            <a:ext cx="4106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halkduster" panose="03050602040202020205" pitchFamily="66" charset="77"/>
              </a:rPr>
              <a:t>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F367BAFD-CA18-3040-B5BC-921D356DA67C}"/>
              </a:ext>
            </a:extLst>
          </p:cNvPr>
          <p:cNvSpPr/>
          <p:nvPr/>
        </p:nvSpPr>
        <p:spPr>
          <a:xfrm>
            <a:off x="4416725" y="2612248"/>
            <a:ext cx="4233789" cy="799788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CF97B408-D8CA-FF46-803E-AF99298DC23F}"/>
              </a:ext>
            </a:extLst>
          </p:cNvPr>
          <p:cNvSpPr txBox="1"/>
          <p:nvPr/>
        </p:nvSpPr>
        <p:spPr>
          <a:xfrm>
            <a:off x="2638934" y="2656379"/>
            <a:ext cx="17137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halkduster" panose="03050602040202020205" pitchFamily="66" charset="77"/>
              </a:rPr>
              <a:t>factorial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02D7E875-F53D-8241-9D69-9723989F02B4}"/>
              </a:ext>
            </a:extLst>
          </p:cNvPr>
          <p:cNvSpPr/>
          <p:nvPr/>
        </p:nvSpPr>
        <p:spPr>
          <a:xfrm>
            <a:off x="5685132" y="2746994"/>
            <a:ext cx="2859314" cy="53528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Chalkduster" panose="03050602040202020205" pitchFamily="66" charset="77"/>
              </a:rPr>
              <a:t>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D398E2FD-F6EF-4643-9B43-FE4A2053201C}"/>
              </a:ext>
            </a:extLst>
          </p:cNvPr>
          <p:cNvSpPr txBox="1"/>
          <p:nvPr/>
        </p:nvSpPr>
        <p:spPr>
          <a:xfrm>
            <a:off x="4727438" y="2779992"/>
            <a:ext cx="4106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halkduster" panose="03050602040202020205" pitchFamily="66" charset="77"/>
              </a:rPr>
              <a:t>n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2542B4D4-0A78-7F4D-A308-A7E82F56766B}"/>
              </a:ext>
            </a:extLst>
          </p:cNvPr>
          <p:cNvSpPr/>
          <p:nvPr/>
        </p:nvSpPr>
        <p:spPr>
          <a:xfrm>
            <a:off x="4416725" y="1694223"/>
            <a:ext cx="4233789" cy="799788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DC33896A-6424-FD4B-878F-F8FD3C61032F}"/>
              </a:ext>
            </a:extLst>
          </p:cNvPr>
          <p:cNvSpPr txBox="1"/>
          <p:nvPr/>
        </p:nvSpPr>
        <p:spPr>
          <a:xfrm>
            <a:off x="2638934" y="1738354"/>
            <a:ext cx="17137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halkduster" panose="03050602040202020205" pitchFamily="66" charset="77"/>
              </a:rPr>
              <a:t>factorial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F1893C79-9F07-3745-AC64-DE99E7FEB05F}"/>
              </a:ext>
            </a:extLst>
          </p:cNvPr>
          <p:cNvSpPr/>
          <p:nvPr/>
        </p:nvSpPr>
        <p:spPr>
          <a:xfrm>
            <a:off x="5685132" y="1828969"/>
            <a:ext cx="2859314" cy="53528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Chalkduster" panose="03050602040202020205" pitchFamily="66" charset="77"/>
              </a:rPr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FC812CD2-12F8-2949-8874-4D81B6A2EFE5}"/>
              </a:ext>
            </a:extLst>
          </p:cNvPr>
          <p:cNvSpPr txBox="1"/>
          <p:nvPr/>
        </p:nvSpPr>
        <p:spPr>
          <a:xfrm>
            <a:off x="4727438" y="1861967"/>
            <a:ext cx="4106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halkduster" panose="03050602040202020205" pitchFamily="66" charset="77"/>
              </a:rPr>
              <a:t>n</a:t>
            </a:r>
          </a:p>
        </p:txBody>
      </p:sp>
    </p:spTree>
    <p:extLst>
      <p:ext uri="{BB962C8B-B14F-4D97-AF65-F5344CB8AC3E}">
        <p14:creationId xmlns:p14="http://schemas.microsoft.com/office/powerpoint/2010/main" val="525205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025C9A39-3F7F-0849-ABB9-E03B6BD68C1F}"/>
              </a:ext>
            </a:extLst>
          </p:cNvPr>
          <p:cNvSpPr txBox="1"/>
          <p:nvPr/>
        </p:nvSpPr>
        <p:spPr>
          <a:xfrm>
            <a:off x="701618" y="600363"/>
            <a:ext cx="2648482" cy="23479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SG" sz="1100" dirty="0">
                <a:solidFill>
                  <a:srgbClr val="3E61A2"/>
                </a:solidFill>
                <a:latin typeface="Monaco" pitchFamily="2" charset="77"/>
              </a:rPr>
              <a:t>long</a:t>
            </a:r>
            <a:r>
              <a:rPr lang="en-SG" sz="1100" dirty="0">
                <a:latin typeface="Monaco" pitchFamily="2" charset="77"/>
              </a:rPr>
              <a:t> </a:t>
            </a:r>
            <a:r>
              <a:rPr lang="en-SG" sz="1100" dirty="0">
                <a:solidFill>
                  <a:srgbClr val="C2185B"/>
                </a:solidFill>
                <a:latin typeface="Monaco" pitchFamily="2" charset="77"/>
              </a:rPr>
              <a:t>factorial</a:t>
            </a:r>
            <a:r>
              <a:rPr lang="en-SG" sz="1100" dirty="0">
                <a:latin typeface="Monaco" pitchFamily="2" charset="77"/>
              </a:rPr>
              <a:t>(</a:t>
            </a:r>
            <a:r>
              <a:rPr lang="en-SG" sz="1100" dirty="0">
                <a:solidFill>
                  <a:srgbClr val="3E61A2"/>
                </a:solidFill>
                <a:latin typeface="Monaco" pitchFamily="2" charset="77"/>
              </a:rPr>
              <a:t>long</a:t>
            </a:r>
            <a:r>
              <a:rPr lang="en-SG" sz="1100" dirty="0">
                <a:latin typeface="Monaco" pitchFamily="2" charset="77"/>
              </a:rPr>
              <a:t> n) {</a:t>
            </a:r>
          </a:p>
          <a:p>
            <a:pPr>
              <a:lnSpc>
                <a:spcPct val="150000"/>
              </a:lnSpc>
            </a:pPr>
            <a:r>
              <a:rPr lang="en-SG" sz="1100" dirty="0">
                <a:latin typeface="Monaco" pitchFamily="2" charset="77"/>
              </a:rPr>
              <a:t>  </a:t>
            </a:r>
            <a:r>
              <a:rPr lang="en-SG" sz="1100" dirty="0">
                <a:solidFill>
                  <a:srgbClr val="3B78E7"/>
                </a:solidFill>
                <a:latin typeface="Monaco" pitchFamily="2" charset="77"/>
              </a:rPr>
              <a:t>if</a:t>
            </a:r>
            <a:r>
              <a:rPr lang="en-SG" sz="1100" dirty="0">
                <a:latin typeface="Monaco" pitchFamily="2" charset="77"/>
              </a:rPr>
              <a:t> (n == </a:t>
            </a:r>
            <a:r>
              <a:rPr lang="en-SG" sz="1100" dirty="0">
                <a:solidFill>
                  <a:srgbClr val="E74C3C"/>
                </a:solidFill>
                <a:latin typeface="Monaco" pitchFamily="2" charset="77"/>
              </a:rPr>
              <a:t>0</a:t>
            </a:r>
            <a:r>
              <a:rPr lang="en-SG" sz="1100" dirty="0">
                <a:latin typeface="Monaco" pitchFamily="2" charset="77"/>
              </a:rPr>
              <a:t>) {</a:t>
            </a:r>
          </a:p>
          <a:p>
            <a:pPr>
              <a:lnSpc>
                <a:spcPct val="150000"/>
              </a:lnSpc>
            </a:pPr>
            <a:r>
              <a:rPr lang="en-SG" sz="1100" dirty="0">
                <a:latin typeface="Monaco" pitchFamily="2" charset="77"/>
              </a:rPr>
              <a:t>    </a:t>
            </a:r>
            <a:r>
              <a:rPr lang="en-SG" sz="1100" dirty="0">
                <a:solidFill>
                  <a:srgbClr val="3B78E7"/>
                </a:solidFill>
                <a:latin typeface="Monaco" pitchFamily="2" charset="77"/>
              </a:rPr>
              <a:t>return</a:t>
            </a:r>
            <a:r>
              <a:rPr lang="en-SG" sz="1100" dirty="0">
                <a:latin typeface="Monaco" pitchFamily="2" charset="77"/>
              </a:rPr>
              <a:t> </a:t>
            </a:r>
            <a:r>
              <a:rPr lang="en-SG" sz="1100" dirty="0">
                <a:solidFill>
                  <a:srgbClr val="E74C3C"/>
                </a:solidFill>
                <a:latin typeface="Monaco" pitchFamily="2" charset="77"/>
              </a:rPr>
              <a:t>1</a:t>
            </a:r>
            <a:r>
              <a:rPr lang="en-SG" sz="1100" dirty="0">
                <a:latin typeface="Monaco" pitchFamily="2" charset="77"/>
              </a:rPr>
              <a:t>; </a:t>
            </a:r>
          </a:p>
          <a:p>
            <a:pPr>
              <a:lnSpc>
                <a:spcPct val="150000"/>
              </a:lnSpc>
            </a:pPr>
            <a:r>
              <a:rPr lang="en-SG" sz="1100" dirty="0">
                <a:latin typeface="Monaco" pitchFamily="2" charset="77"/>
              </a:rPr>
              <a:t>  } </a:t>
            </a:r>
          </a:p>
          <a:p>
            <a:pPr>
              <a:lnSpc>
                <a:spcPct val="150000"/>
              </a:lnSpc>
            </a:pPr>
            <a:r>
              <a:rPr lang="en-SG" sz="1100" dirty="0">
                <a:solidFill>
                  <a:srgbClr val="3B78E7"/>
                </a:solidFill>
                <a:latin typeface="Monaco" pitchFamily="2" charset="77"/>
              </a:rPr>
              <a:t>  return</a:t>
            </a:r>
            <a:r>
              <a:rPr lang="en-SG" sz="1100" dirty="0">
                <a:latin typeface="Monaco" pitchFamily="2" charset="77"/>
              </a:rPr>
              <a:t> factorial(n-</a:t>
            </a:r>
            <a:r>
              <a:rPr lang="en-SG" sz="1100" dirty="0">
                <a:solidFill>
                  <a:srgbClr val="E74C3C"/>
                </a:solidFill>
                <a:latin typeface="Monaco" pitchFamily="2" charset="77"/>
              </a:rPr>
              <a:t>1</a:t>
            </a:r>
            <a:r>
              <a:rPr lang="en-SG" sz="1100" dirty="0">
                <a:latin typeface="Monaco" pitchFamily="2" charset="77"/>
              </a:rPr>
              <a:t>) * n; </a:t>
            </a:r>
          </a:p>
          <a:p>
            <a:pPr>
              <a:lnSpc>
                <a:spcPct val="150000"/>
              </a:lnSpc>
            </a:pPr>
            <a:r>
              <a:rPr lang="en-SG" sz="1100" dirty="0">
                <a:latin typeface="Monaco" pitchFamily="2" charset="77"/>
              </a:rPr>
              <a:t>} </a:t>
            </a:r>
          </a:p>
          <a:p>
            <a:pPr>
              <a:lnSpc>
                <a:spcPct val="150000"/>
              </a:lnSpc>
            </a:pPr>
            <a:r>
              <a:rPr lang="en-SG" sz="1100" dirty="0" err="1">
                <a:solidFill>
                  <a:srgbClr val="3E61A2"/>
                </a:solidFill>
                <a:latin typeface="Monaco" pitchFamily="2" charset="77"/>
              </a:rPr>
              <a:t>int</a:t>
            </a:r>
            <a:r>
              <a:rPr lang="en-SG" sz="1100" dirty="0">
                <a:latin typeface="Monaco" pitchFamily="2" charset="77"/>
              </a:rPr>
              <a:t> </a:t>
            </a:r>
            <a:r>
              <a:rPr lang="en-SG" sz="1100" dirty="0">
                <a:solidFill>
                  <a:srgbClr val="C2185B"/>
                </a:solidFill>
                <a:latin typeface="Monaco" pitchFamily="2" charset="77"/>
              </a:rPr>
              <a:t>main</a:t>
            </a:r>
            <a:r>
              <a:rPr lang="en-SG" sz="1100" dirty="0">
                <a:latin typeface="Monaco" pitchFamily="2" charset="77"/>
              </a:rPr>
              <a:t>() { </a:t>
            </a:r>
          </a:p>
          <a:p>
            <a:pPr>
              <a:lnSpc>
                <a:spcPct val="150000"/>
              </a:lnSpc>
            </a:pPr>
            <a:r>
              <a:rPr lang="en-SG" sz="1100" dirty="0">
                <a:latin typeface="Monaco" pitchFamily="2" charset="77"/>
              </a:rPr>
              <a:t>  factorial(</a:t>
            </a:r>
            <a:r>
              <a:rPr lang="en-SG" sz="1100" dirty="0">
                <a:solidFill>
                  <a:srgbClr val="E74C3C"/>
                </a:solidFill>
                <a:latin typeface="Monaco" pitchFamily="2" charset="77"/>
              </a:rPr>
              <a:t>3</a:t>
            </a:r>
            <a:r>
              <a:rPr lang="en-SG" sz="1100" dirty="0">
                <a:latin typeface="Monaco" pitchFamily="2" charset="7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SG" sz="1100" dirty="0">
                <a:latin typeface="Monaco" pitchFamily="2" charset="77"/>
              </a:rPr>
              <a:t>}</a:t>
            </a:r>
            <a:endParaRPr lang="en-US" sz="1100" dirty="0">
              <a:latin typeface="Monaco" pitchFamily="2" charset="77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808872B9-7B6A-484D-BF92-E4F975255999}"/>
              </a:ext>
            </a:extLst>
          </p:cNvPr>
          <p:cNvSpPr/>
          <p:nvPr/>
        </p:nvSpPr>
        <p:spPr>
          <a:xfrm>
            <a:off x="4416725" y="5443268"/>
            <a:ext cx="4233789" cy="943018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FE5120EA-AEAF-B843-9BDA-6A6B83BA9046}"/>
              </a:ext>
            </a:extLst>
          </p:cNvPr>
          <p:cNvSpPr txBox="1"/>
          <p:nvPr/>
        </p:nvSpPr>
        <p:spPr>
          <a:xfrm>
            <a:off x="3297576" y="5412432"/>
            <a:ext cx="10550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halkduster" panose="03050602040202020205" pitchFamily="66" charset="77"/>
              </a:rPr>
              <a:t>main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C13DE550-AD45-3544-896A-AAD70B5D4CB0}"/>
              </a:ext>
            </a:extLst>
          </p:cNvPr>
          <p:cNvSpPr/>
          <p:nvPr/>
        </p:nvSpPr>
        <p:spPr>
          <a:xfrm>
            <a:off x="4416725" y="4522574"/>
            <a:ext cx="4233789" cy="799788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85DCB1B1-6135-DC4D-A10F-743BCA1A2959}"/>
              </a:ext>
            </a:extLst>
          </p:cNvPr>
          <p:cNvSpPr txBox="1"/>
          <p:nvPr/>
        </p:nvSpPr>
        <p:spPr>
          <a:xfrm>
            <a:off x="2638934" y="4566705"/>
            <a:ext cx="17137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halkduster" panose="03050602040202020205" pitchFamily="66" charset="77"/>
              </a:rPr>
              <a:t>factorial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637A3C57-845C-DF42-8B6F-A42CEA57F8E3}"/>
              </a:ext>
            </a:extLst>
          </p:cNvPr>
          <p:cNvSpPr/>
          <p:nvPr/>
        </p:nvSpPr>
        <p:spPr>
          <a:xfrm>
            <a:off x="5685132" y="4657320"/>
            <a:ext cx="2859314" cy="53528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Chalkduster" panose="03050602040202020205" pitchFamily="66" charset="77"/>
              </a:rPr>
              <a:t>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0D3E5E95-542F-E247-9CDD-9DCA4C70265F}"/>
              </a:ext>
            </a:extLst>
          </p:cNvPr>
          <p:cNvSpPr txBox="1"/>
          <p:nvPr/>
        </p:nvSpPr>
        <p:spPr>
          <a:xfrm>
            <a:off x="4727438" y="4690318"/>
            <a:ext cx="4106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halkduster" panose="03050602040202020205" pitchFamily="66" charset="77"/>
              </a:rPr>
              <a:t>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49C5E619-2545-1249-BC28-4C8AA4ED6036}"/>
              </a:ext>
            </a:extLst>
          </p:cNvPr>
          <p:cNvSpPr/>
          <p:nvPr/>
        </p:nvSpPr>
        <p:spPr>
          <a:xfrm>
            <a:off x="4416725" y="3574886"/>
            <a:ext cx="4233789" cy="799788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83A564C5-5959-EE42-A4B2-2F5AAA919C78}"/>
              </a:ext>
            </a:extLst>
          </p:cNvPr>
          <p:cNvSpPr txBox="1"/>
          <p:nvPr/>
        </p:nvSpPr>
        <p:spPr>
          <a:xfrm>
            <a:off x="2638934" y="3619017"/>
            <a:ext cx="17137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halkduster" panose="03050602040202020205" pitchFamily="66" charset="77"/>
              </a:rPr>
              <a:t>factorial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90AA1484-79BC-124B-9499-EE819721B290}"/>
              </a:ext>
            </a:extLst>
          </p:cNvPr>
          <p:cNvSpPr/>
          <p:nvPr/>
        </p:nvSpPr>
        <p:spPr>
          <a:xfrm>
            <a:off x="5685132" y="3709632"/>
            <a:ext cx="2859314" cy="53528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Chalkduster" panose="03050602040202020205" pitchFamily="66" charset="77"/>
              </a:rPr>
              <a:t>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A74AC334-4340-E944-876C-AAEDD4CA5F20}"/>
              </a:ext>
            </a:extLst>
          </p:cNvPr>
          <p:cNvSpPr txBox="1"/>
          <p:nvPr/>
        </p:nvSpPr>
        <p:spPr>
          <a:xfrm>
            <a:off x="4727438" y="3742630"/>
            <a:ext cx="4106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halkduster" panose="03050602040202020205" pitchFamily="66" charset="77"/>
              </a:rPr>
              <a:t>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F367BAFD-CA18-3040-B5BC-921D356DA67C}"/>
              </a:ext>
            </a:extLst>
          </p:cNvPr>
          <p:cNvSpPr/>
          <p:nvPr/>
        </p:nvSpPr>
        <p:spPr>
          <a:xfrm>
            <a:off x="4416725" y="2612248"/>
            <a:ext cx="4233789" cy="799788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CF97B408-D8CA-FF46-803E-AF99298DC23F}"/>
              </a:ext>
            </a:extLst>
          </p:cNvPr>
          <p:cNvSpPr txBox="1"/>
          <p:nvPr/>
        </p:nvSpPr>
        <p:spPr>
          <a:xfrm>
            <a:off x="2638934" y="2656379"/>
            <a:ext cx="17137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halkduster" panose="03050602040202020205" pitchFamily="66" charset="77"/>
              </a:rPr>
              <a:t>factorial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02D7E875-F53D-8241-9D69-9723989F02B4}"/>
              </a:ext>
            </a:extLst>
          </p:cNvPr>
          <p:cNvSpPr/>
          <p:nvPr/>
        </p:nvSpPr>
        <p:spPr>
          <a:xfrm>
            <a:off x="5685132" y="2746994"/>
            <a:ext cx="2859314" cy="53528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Chalkduster" panose="03050602040202020205" pitchFamily="66" charset="77"/>
              </a:rPr>
              <a:t>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D398E2FD-F6EF-4643-9B43-FE4A2053201C}"/>
              </a:ext>
            </a:extLst>
          </p:cNvPr>
          <p:cNvSpPr txBox="1"/>
          <p:nvPr/>
        </p:nvSpPr>
        <p:spPr>
          <a:xfrm>
            <a:off x="4727438" y="2779992"/>
            <a:ext cx="4106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halkduster" panose="03050602040202020205" pitchFamily="66" charset="77"/>
              </a:rPr>
              <a:t>n</a:t>
            </a:r>
          </a:p>
        </p:txBody>
      </p:sp>
    </p:spTree>
    <p:extLst>
      <p:ext uri="{BB962C8B-B14F-4D97-AF65-F5344CB8AC3E}">
        <p14:creationId xmlns:p14="http://schemas.microsoft.com/office/powerpoint/2010/main" val="977267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025C9A39-3F7F-0849-ABB9-E03B6BD68C1F}"/>
              </a:ext>
            </a:extLst>
          </p:cNvPr>
          <p:cNvSpPr txBox="1"/>
          <p:nvPr/>
        </p:nvSpPr>
        <p:spPr>
          <a:xfrm>
            <a:off x="701618" y="600363"/>
            <a:ext cx="2648482" cy="23479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SG" sz="1100" dirty="0">
                <a:solidFill>
                  <a:srgbClr val="3E61A2"/>
                </a:solidFill>
                <a:latin typeface="Monaco" pitchFamily="2" charset="77"/>
              </a:rPr>
              <a:t>long</a:t>
            </a:r>
            <a:r>
              <a:rPr lang="en-SG" sz="1100" dirty="0">
                <a:latin typeface="Monaco" pitchFamily="2" charset="77"/>
              </a:rPr>
              <a:t> </a:t>
            </a:r>
            <a:r>
              <a:rPr lang="en-SG" sz="1100" dirty="0">
                <a:solidFill>
                  <a:srgbClr val="C2185B"/>
                </a:solidFill>
                <a:latin typeface="Monaco" pitchFamily="2" charset="77"/>
              </a:rPr>
              <a:t>factorial</a:t>
            </a:r>
            <a:r>
              <a:rPr lang="en-SG" sz="1100" dirty="0">
                <a:latin typeface="Monaco" pitchFamily="2" charset="77"/>
              </a:rPr>
              <a:t>(</a:t>
            </a:r>
            <a:r>
              <a:rPr lang="en-SG" sz="1100" dirty="0">
                <a:solidFill>
                  <a:srgbClr val="3E61A2"/>
                </a:solidFill>
                <a:latin typeface="Monaco" pitchFamily="2" charset="77"/>
              </a:rPr>
              <a:t>long</a:t>
            </a:r>
            <a:r>
              <a:rPr lang="en-SG" sz="1100" dirty="0">
                <a:latin typeface="Monaco" pitchFamily="2" charset="77"/>
              </a:rPr>
              <a:t> n) {</a:t>
            </a:r>
          </a:p>
          <a:p>
            <a:pPr>
              <a:lnSpc>
                <a:spcPct val="150000"/>
              </a:lnSpc>
            </a:pPr>
            <a:r>
              <a:rPr lang="en-SG" sz="1100" dirty="0">
                <a:latin typeface="Monaco" pitchFamily="2" charset="77"/>
              </a:rPr>
              <a:t>  </a:t>
            </a:r>
            <a:r>
              <a:rPr lang="en-SG" sz="1100" dirty="0">
                <a:solidFill>
                  <a:srgbClr val="3B78E7"/>
                </a:solidFill>
                <a:latin typeface="Monaco" pitchFamily="2" charset="77"/>
              </a:rPr>
              <a:t>if</a:t>
            </a:r>
            <a:r>
              <a:rPr lang="en-SG" sz="1100" dirty="0">
                <a:latin typeface="Monaco" pitchFamily="2" charset="77"/>
              </a:rPr>
              <a:t> (n == </a:t>
            </a:r>
            <a:r>
              <a:rPr lang="en-SG" sz="1100" dirty="0">
                <a:solidFill>
                  <a:srgbClr val="E74C3C"/>
                </a:solidFill>
                <a:latin typeface="Monaco" pitchFamily="2" charset="77"/>
              </a:rPr>
              <a:t>0</a:t>
            </a:r>
            <a:r>
              <a:rPr lang="en-SG" sz="1100" dirty="0">
                <a:latin typeface="Monaco" pitchFamily="2" charset="77"/>
              </a:rPr>
              <a:t>) {</a:t>
            </a:r>
          </a:p>
          <a:p>
            <a:pPr>
              <a:lnSpc>
                <a:spcPct val="150000"/>
              </a:lnSpc>
            </a:pPr>
            <a:r>
              <a:rPr lang="en-SG" sz="1100" dirty="0">
                <a:latin typeface="Monaco" pitchFamily="2" charset="77"/>
              </a:rPr>
              <a:t>    </a:t>
            </a:r>
            <a:r>
              <a:rPr lang="en-SG" sz="1100" dirty="0">
                <a:solidFill>
                  <a:srgbClr val="3B78E7"/>
                </a:solidFill>
                <a:latin typeface="Monaco" pitchFamily="2" charset="77"/>
              </a:rPr>
              <a:t>return</a:t>
            </a:r>
            <a:r>
              <a:rPr lang="en-SG" sz="1100" dirty="0">
                <a:latin typeface="Monaco" pitchFamily="2" charset="77"/>
              </a:rPr>
              <a:t> </a:t>
            </a:r>
            <a:r>
              <a:rPr lang="en-SG" sz="1100" dirty="0">
                <a:solidFill>
                  <a:srgbClr val="E74C3C"/>
                </a:solidFill>
                <a:latin typeface="Monaco" pitchFamily="2" charset="77"/>
              </a:rPr>
              <a:t>1</a:t>
            </a:r>
            <a:r>
              <a:rPr lang="en-SG" sz="1100" dirty="0">
                <a:latin typeface="Monaco" pitchFamily="2" charset="77"/>
              </a:rPr>
              <a:t>; </a:t>
            </a:r>
          </a:p>
          <a:p>
            <a:pPr>
              <a:lnSpc>
                <a:spcPct val="150000"/>
              </a:lnSpc>
            </a:pPr>
            <a:r>
              <a:rPr lang="en-SG" sz="1100" dirty="0">
                <a:latin typeface="Monaco" pitchFamily="2" charset="77"/>
              </a:rPr>
              <a:t>  } </a:t>
            </a:r>
          </a:p>
          <a:p>
            <a:pPr>
              <a:lnSpc>
                <a:spcPct val="150000"/>
              </a:lnSpc>
            </a:pPr>
            <a:r>
              <a:rPr lang="en-SG" sz="1100" dirty="0">
                <a:solidFill>
                  <a:srgbClr val="3B78E7"/>
                </a:solidFill>
                <a:latin typeface="Monaco" pitchFamily="2" charset="77"/>
              </a:rPr>
              <a:t>  return</a:t>
            </a:r>
            <a:r>
              <a:rPr lang="en-SG" sz="1100" dirty="0">
                <a:latin typeface="Monaco" pitchFamily="2" charset="77"/>
              </a:rPr>
              <a:t> factorial(n-</a:t>
            </a:r>
            <a:r>
              <a:rPr lang="en-SG" sz="1100" dirty="0">
                <a:solidFill>
                  <a:srgbClr val="E74C3C"/>
                </a:solidFill>
                <a:latin typeface="Monaco" pitchFamily="2" charset="77"/>
              </a:rPr>
              <a:t>1</a:t>
            </a:r>
            <a:r>
              <a:rPr lang="en-SG" sz="1100" dirty="0">
                <a:latin typeface="Monaco" pitchFamily="2" charset="77"/>
              </a:rPr>
              <a:t>) * n; </a:t>
            </a:r>
          </a:p>
          <a:p>
            <a:pPr>
              <a:lnSpc>
                <a:spcPct val="150000"/>
              </a:lnSpc>
            </a:pPr>
            <a:r>
              <a:rPr lang="en-SG" sz="1100" dirty="0">
                <a:latin typeface="Monaco" pitchFamily="2" charset="77"/>
              </a:rPr>
              <a:t>} </a:t>
            </a:r>
          </a:p>
          <a:p>
            <a:pPr>
              <a:lnSpc>
                <a:spcPct val="150000"/>
              </a:lnSpc>
            </a:pPr>
            <a:r>
              <a:rPr lang="en-SG" sz="1100" dirty="0" err="1">
                <a:solidFill>
                  <a:srgbClr val="3E61A2"/>
                </a:solidFill>
                <a:latin typeface="Monaco" pitchFamily="2" charset="77"/>
              </a:rPr>
              <a:t>int</a:t>
            </a:r>
            <a:r>
              <a:rPr lang="en-SG" sz="1100" dirty="0">
                <a:latin typeface="Monaco" pitchFamily="2" charset="77"/>
              </a:rPr>
              <a:t> </a:t>
            </a:r>
            <a:r>
              <a:rPr lang="en-SG" sz="1100" dirty="0">
                <a:solidFill>
                  <a:srgbClr val="C2185B"/>
                </a:solidFill>
                <a:latin typeface="Monaco" pitchFamily="2" charset="77"/>
              </a:rPr>
              <a:t>main</a:t>
            </a:r>
            <a:r>
              <a:rPr lang="en-SG" sz="1100" dirty="0">
                <a:latin typeface="Monaco" pitchFamily="2" charset="77"/>
              </a:rPr>
              <a:t>() { </a:t>
            </a:r>
          </a:p>
          <a:p>
            <a:pPr>
              <a:lnSpc>
                <a:spcPct val="150000"/>
              </a:lnSpc>
            </a:pPr>
            <a:r>
              <a:rPr lang="en-SG" sz="1100" dirty="0">
                <a:latin typeface="Monaco" pitchFamily="2" charset="77"/>
              </a:rPr>
              <a:t>  factorial(</a:t>
            </a:r>
            <a:r>
              <a:rPr lang="en-SG" sz="1100" dirty="0">
                <a:solidFill>
                  <a:srgbClr val="E74C3C"/>
                </a:solidFill>
                <a:latin typeface="Monaco" pitchFamily="2" charset="77"/>
              </a:rPr>
              <a:t>3</a:t>
            </a:r>
            <a:r>
              <a:rPr lang="en-SG" sz="1100" dirty="0">
                <a:latin typeface="Monaco" pitchFamily="2" charset="7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SG" sz="1100" dirty="0">
                <a:latin typeface="Monaco" pitchFamily="2" charset="77"/>
              </a:rPr>
              <a:t>}</a:t>
            </a:r>
            <a:endParaRPr lang="en-US" sz="1100" dirty="0">
              <a:latin typeface="Monaco" pitchFamily="2" charset="77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808872B9-7B6A-484D-BF92-E4F975255999}"/>
              </a:ext>
            </a:extLst>
          </p:cNvPr>
          <p:cNvSpPr/>
          <p:nvPr/>
        </p:nvSpPr>
        <p:spPr>
          <a:xfrm>
            <a:off x="4416725" y="5443268"/>
            <a:ext cx="4233789" cy="943018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FE5120EA-AEAF-B843-9BDA-6A6B83BA9046}"/>
              </a:ext>
            </a:extLst>
          </p:cNvPr>
          <p:cNvSpPr txBox="1"/>
          <p:nvPr/>
        </p:nvSpPr>
        <p:spPr>
          <a:xfrm>
            <a:off x="3297576" y="5412432"/>
            <a:ext cx="10550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halkduster" panose="03050602040202020205" pitchFamily="66" charset="77"/>
              </a:rPr>
              <a:t>main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C13DE550-AD45-3544-896A-AAD70B5D4CB0}"/>
              </a:ext>
            </a:extLst>
          </p:cNvPr>
          <p:cNvSpPr/>
          <p:nvPr/>
        </p:nvSpPr>
        <p:spPr>
          <a:xfrm>
            <a:off x="4416725" y="4522574"/>
            <a:ext cx="4233789" cy="799788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85DCB1B1-6135-DC4D-A10F-743BCA1A2959}"/>
              </a:ext>
            </a:extLst>
          </p:cNvPr>
          <p:cNvSpPr txBox="1"/>
          <p:nvPr/>
        </p:nvSpPr>
        <p:spPr>
          <a:xfrm>
            <a:off x="2638934" y="4566705"/>
            <a:ext cx="17137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halkduster" panose="03050602040202020205" pitchFamily="66" charset="77"/>
              </a:rPr>
              <a:t>factorial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637A3C57-845C-DF42-8B6F-A42CEA57F8E3}"/>
              </a:ext>
            </a:extLst>
          </p:cNvPr>
          <p:cNvSpPr/>
          <p:nvPr/>
        </p:nvSpPr>
        <p:spPr>
          <a:xfrm>
            <a:off x="5685132" y="4657320"/>
            <a:ext cx="2859314" cy="53528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Chalkduster" panose="03050602040202020205" pitchFamily="66" charset="77"/>
              </a:rPr>
              <a:t>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0D3E5E95-542F-E247-9CDD-9DCA4C70265F}"/>
              </a:ext>
            </a:extLst>
          </p:cNvPr>
          <p:cNvSpPr txBox="1"/>
          <p:nvPr/>
        </p:nvSpPr>
        <p:spPr>
          <a:xfrm>
            <a:off x="4727438" y="4690318"/>
            <a:ext cx="4106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halkduster" panose="03050602040202020205" pitchFamily="66" charset="77"/>
              </a:rPr>
              <a:t>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49C5E619-2545-1249-BC28-4C8AA4ED6036}"/>
              </a:ext>
            </a:extLst>
          </p:cNvPr>
          <p:cNvSpPr/>
          <p:nvPr/>
        </p:nvSpPr>
        <p:spPr>
          <a:xfrm>
            <a:off x="4416725" y="3574886"/>
            <a:ext cx="4233789" cy="799788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83A564C5-5959-EE42-A4B2-2F5AAA919C78}"/>
              </a:ext>
            </a:extLst>
          </p:cNvPr>
          <p:cNvSpPr txBox="1"/>
          <p:nvPr/>
        </p:nvSpPr>
        <p:spPr>
          <a:xfrm>
            <a:off x="2638934" y="3619017"/>
            <a:ext cx="17137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halkduster" panose="03050602040202020205" pitchFamily="66" charset="77"/>
              </a:rPr>
              <a:t>factorial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90AA1484-79BC-124B-9499-EE819721B290}"/>
              </a:ext>
            </a:extLst>
          </p:cNvPr>
          <p:cNvSpPr/>
          <p:nvPr/>
        </p:nvSpPr>
        <p:spPr>
          <a:xfrm>
            <a:off x="5685132" y="3709632"/>
            <a:ext cx="2859314" cy="53528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Chalkduster" panose="03050602040202020205" pitchFamily="66" charset="77"/>
              </a:rPr>
              <a:t>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A74AC334-4340-E944-876C-AAEDD4CA5F20}"/>
              </a:ext>
            </a:extLst>
          </p:cNvPr>
          <p:cNvSpPr txBox="1"/>
          <p:nvPr/>
        </p:nvSpPr>
        <p:spPr>
          <a:xfrm>
            <a:off x="4727438" y="3742630"/>
            <a:ext cx="4106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halkduster" panose="03050602040202020205" pitchFamily="66" charset="77"/>
              </a:rPr>
              <a:t>n</a:t>
            </a:r>
          </a:p>
        </p:txBody>
      </p:sp>
    </p:spTree>
    <p:extLst>
      <p:ext uri="{BB962C8B-B14F-4D97-AF65-F5344CB8AC3E}">
        <p14:creationId xmlns:p14="http://schemas.microsoft.com/office/powerpoint/2010/main" val="986999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025C9A39-3F7F-0849-ABB9-E03B6BD68C1F}"/>
              </a:ext>
            </a:extLst>
          </p:cNvPr>
          <p:cNvSpPr txBox="1"/>
          <p:nvPr/>
        </p:nvSpPr>
        <p:spPr>
          <a:xfrm>
            <a:off x="701618" y="600363"/>
            <a:ext cx="2648482" cy="23479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SG" sz="1100" dirty="0">
                <a:solidFill>
                  <a:srgbClr val="3E61A2"/>
                </a:solidFill>
                <a:latin typeface="Monaco" pitchFamily="2" charset="77"/>
              </a:rPr>
              <a:t>long</a:t>
            </a:r>
            <a:r>
              <a:rPr lang="en-SG" sz="1100" dirty="0">
                <a:latin typeface="Monaco" pitchFamily="2" charset="77"/>
              </a:rPr>
              <a:t> </a:t>
            </a:r>
            <a:r>
              <a:rPr lang="en-SG" sz="1100" dirty="0">
                <a:solidFill>
                  <a:srgbClr val="C2185B"/>
                </a:solidFill>
                <a:latin typeface="Monaco" pitchFamily="2" charset="77"/>
              </a:rPr>
              <a:t>factorial</a:t>
            </a:r>
            <a:r>
              <a:rPr lang="en-SG" sz="1100" dirty="0">
                <a:latin typeface="Monaco" pitchFamily="2" charset="77"/>
              </a:rPr>
              <a:t>(</a:t>
            </a:r>
            <a:r>
              <a:rPr lang="en-SG" sz="1100" dirty="0">
                <a:solidFill>
                  <a:srgbClr val="3E61A2"/>
                </a:solidFill>
                <a:latin typeface="Monaco" pitchFamily="2" charset="77"/>
              </a:rPr>
              <a:t>long</a:t>
            </a:r>
            <a:r>
              <a:rPr lang="en-SG" sz="1100" dirty="0">
                <a:latin typeface="Monaco" pitchFamily="2" charset="77"/>
              </a:rPr>
              <a:t> n) {</a:t>
            </a:r>
          </a:p>
          <a:p>
            <a:pPr>
              <a:lnSpc>
                <a:spcPct val="150000"/>
              </a:lnSpc>
            </a:pPr>
            <a:r>
              <a:rPr lang="en-SG" sz="1100" dirty="0">
                <a:latin typeface="Monaco" pitchFamily="2" charset="77"/>
              </a:rPr>
              <a:t>  </a:t>
            </a:r>
            <a:r>
              <a:rPr lang="en-SG" sz="1100" dirty="0">
                <a:solidFill>
                  <a:srgbClr val="3B78E7"/>
                </a:solidFill>
                <a:latin typeface="Monaco" pitchFamily="2" charset="77"/>
              </a:rPr>
              <a:t>if</a:t>
            </a:r>
            <a:r>
              <a:rPr lang="en-SG" sz="1100" dirty="0">
                <a:latin typeface="Monaco" pitchFamily="2" charset="77"/>
              </a:rPr>
              <a:t> (n == </a:t>
            </a:r>
            <a:r>
              <a:rPr lang="en-SG" sz="1100" dirty="0">
                <a:solidFill>
                  <a:srgbClr val="E74C3C"/>
                </a:solidFill>
                <a:latin typeface="Monaco" pitchFamily="2" charset="77"/>
              </a:rPr>
              <a:t>0</a:t>
            </a:r>
            <a:r>
              <a:rPr lang="en-SG" sz="1100" dirty="0">
                <a:latin typeface="Monaco" pitchFamily="2" charset="77"/>
              </a:rPr>
              <a:t>) {</a:t>
            </a:r>
          </a:p>
          <a:p>
            <a:pPr>
              <a:lnSpc>
                <a:spcPct val="150000"/>
              </a:lnSpc>
            </a:pPr>
            <a:r>
              <a:rPr lang="en-SG" sz="1100" dirty="0">
                <a:latin typeface="Monaco" pitchFamily="2" charset="77"/>
              </a:rPr>
              <a:t>    </a:t>
            </a:r>
            <a:r>
              <a:rPr lang="en-SG" sz="1100" dirty="0">
                <a:solidFill>
                  <a:srgbClr val="3B78E7"/>
                </a:solidFill>
                <a:latin typeface="Monaco" pitchFamily="2" charset="77"/>
              </a:rPr>
              <a:t>return</a:t>
            </a:r>
            <a:r>
              <a:rPr lang="en-SG" sz="1100" dirty="0">
                <a:latin typeface="Monaco" pitchFamily="2" charset="77"/>
              </a:rPr>
              <a:t> </a:t>
            </a:r>
            <a:r>
              <a:rPr lang="en-SG" sz="1100" dirty="0">
                <a:solidFill>
                  <a:srgbClr val="E74C3C"/>
                </a:solidFill>
                <a:latin typeface="Monaco" pitchFamily="2" charset="77"/>
              </a:rPr>
              <a:t>1</a:t>
            </a:r>
            <a:r>
              <a:rPr lang="en-SG" sz="1100" dirty="0">
                <a:latin typeface="Monaco" pitchFamily="2" charset="77"/>
              </a:rPr>
              <a:t>; </a:t>
            </a:r>
          </a:p>
          <a:p>
            <a:pPr>
              <a:lnSpc>
                <a:spcPct val="150000"/>
              </a:lnSpc>
            </a:pPr>
            <a:r>
              <a:rPr lang="en-SG" sz="1100" dirty="0">
                <a:latin typeface="Monaco" pitchFamily="2" charset="77"/>
              </a:rPr>
              <a:t>  } </a:t>
            </a:r>
          </a:p>
          <a:p>
            <a:pPr>
              <a:lnSpc>
                <a:spcPct val="150000"/>
              </a:lnSpc>
            </a:pPr>
            <a:r>
              <a:rPr lang="en-SG" sz="1100" dirty="0">
                <a:solidFill>
                  <a:srgbClr val="3B78E7"/>
                </a:solidFill>
                <a:latin typeface="Monaco" pitchFamily="2" charset="77"/>
              </a:rPr>
              <a:t>  return</a:t>
            </a:r>
            <a:r>
              <a:rPr lang="en-SG" sz="1100" dirty="0">
                <a:latin typeface="Monaco" pitchFamily="2" charset="77"/>
              </a:rPr>
              <a:t> factorial(n-</a:t>
            </a:r>
            <a:r>
              <a:rPr lang="en-SG" sz="1100" dirty="0">
                <a:solidFill>
                  <a:srgbClr val="E74C3C"/>
                </a:solidFill>
                <a:latin typeface="Monaco" pitchFamily="2" charset="77"/>
              </a:rPr>
              <a:t>1</a:t>
            </a:r>
            <a:r>
              <a:rPr lang="en-SG" sz="1100" dirty="0">
                <a:latin typeface="Monaco" pitchFamily="2" charset="77"/>
              </a:rPr>
              <a:t>) * n; </a:t>
            </a:r>
          </a:p>
          <a:p>
            <a:pPr>
              <a:lnSpc>
                <a:spcPct val="150000"/>
              </a:lnSpc>
            </a:pPr>
            <a:r>
              <a:rPr lang="en-SG" sz="1100" dirty="0">
                <a:latin typeface="Monaco" pitchFamily="2" charset="77"/>
              </a:rPr>
              <a:t>} </a:t>
            </a:r>
          </a:p>
          <a:p>
            <a:pPr>
              <a:lnSpc>
                <a:spcPct val="150000"/>
              </a:lnSpc>
            </a:pPr>
            <a:r>
              <a:rPr lang="en-SG" sz="1100" dirty="0" err="1">
                <a:solidFill>
                  <a:srgbClr val="3E61A2"/>
                </a:solidFill>
                <a:latin typeface="Monaco" pitchFamily="2" charset="77"/>
              </a:rPr>
              <a:t>int</a:t>
            </a:r>
            <a:r>
              <a:rPr lang="en-SG" sz="1100" dirty="0">
                <a:latin typeface="Monaco" pitchFamily="2" charset="77"/>
              </a:rPr>
              <a:t> </a:t>
            </a:r>
            <a:r>
              <a:rPr lang="en-SG" sz="1100" dirty="0">
                <a:solidFill>
                  <a:srgbClr val="C2185B"/>
                </a:solidFill>
                <a:latin typeface="Monaco" pitchFamily="2" charset="77"/>
              </a:rPr>
              <a:t>main</a:t>
            </a:r>
            <a:r>
              <a:rPr lang="en-SG" sz="1100" dirty="0">
                <a:latin typeface="Monaco" pitchFamily="2" charset="77"/>
              </a:rPr>
              <a:t>() { </a:t>
            </a:r>
          </a:p>
          <a:p>
            <a:pPr>
              <a:lnSpc>
                <a:spcPct val="150000"/>
              </a:lnSpc>
            </a:pPr>
            <a:r>
              <a:rPr lang="en-SG" sz="1100" dirty="0">
                <a:latin typeface="Monaco" pitchFamily="2" charset="77"/>
              </a:rPr>
              <a:t>  factorial(</a:t>
            </a:r>
            <a:r>
              <a:rPr lang="en-SG" sz="1100" dirty="0">
                <a:solidFill>
                  <a:srgbClr val="E74C3C"/>
                </a:solidFill>
                <a:latin typeface="Monaco" pitchFamily="2" charset="77"/>
              </a:rPr>
              <a:t>3</a:t>
            </a:r>
            <a:r>
              <a:rPr lang="en-SG" sz="1100" dirty="0">
                <a:latin typeface="Monaco" pitchFamily="2" charset="7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SG" sz="1100" dirty="0">
                <a:latin typeface="Monaco" pitchFamily="2" charset="77"/>
              </a:rPr>
              <a:t>}</a:t>
            </a:r>
            <a:endParaRPr lang="en-US" sz="1100" dirty="0">
              <a:latin typeface="Monaco" pitchFamily="2" charset="77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808872B9-7B6A-484D-BF92-E4F975255999}"/>
              </a:ext>
            </a:extLst>
          </p:cNvPr>
          <p:cNvSpPr/>
          <p:nvPr/>
        </p:nvSpPr>
        <p:spPr>
          <a:xfrm>
            <a:off x="4416725" y="5443268"/>
            <a:ext cx="4233789" cy="943018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FE5120EA-AEAF-B843-9BDA-6A6B83BA9046}"/>
              </a:ext>
            </a:extLst>
          </p:cNvPr>
          <p:cNvSpPr txBox="1"/>
          <p:nvPr/>
        </p:nvSpPr>
        <p:spPr>
          <a:xfrm>
            <a:off x="3297576" y="5412432"/>
            <a:ext cx="10550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halkduster" panose="03050602040202020205" pitchFamily="66" charset="77"/>
              </a:rPr>
              <a:t>main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C13DE550-AD45-3544-896A-AAD70B5D4CB0}"/>
              </a:ext>
            </a:extLst>
          </p:cNvPr>
          <p:cNvSpPr/>
          <p:nvPr/>
        </p:nvSpPr>
        <p:spPr>
          <a:xfrm>
            <a:off x="4416725" y="4522574"/>
            <a:ext cx="4233789" cy="799788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85DCB1B1-6135-DC4D-A10F-743BCA1A2959}"/>
              </a:ext>
            </a:extLst>
          </p:cNvPr>
          <p:cNvSpPr txBox="1"/>
          <p:nvPr/>
        </p:nvSpPr>
        <p:spPr>
          <a:xfrm>
            <a:off x="2638934" y="4566705"/>
            <a:ext cx="17137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halkduster" panose="03050602040202020205" pitchFamily="66" charset="77"/>
              </a:rPr>
              <a:t>factorial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637A3C57-845C-DF42-8B6F-A42CEA57F8E3}"/>
              </a:ext>
            </a:extLst>
          </p:cNvPr>
          <p:cNvSpPr/>
          <p:nvPr/>
        </p:nvSpPr>
        <p:spPr>
          <a:xfrm>
            <a:off x="5685132" y="4657320"/>
            <a:ext cx="2859314" cy="53528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Chalkduster" panose="03050602040202020205" pitchFamily="66" charset="77"/>
              </a:rPr>
              <a:t>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0D3E5E95-542F-E247-9CDD-9DCA4C70265F}"/>
              </a:ext>
            </a:extLst>
          </p:cNvPr>
          <p:cNvSpPr txBox="1"/>
          <p:nvPr/>
        </p:nvSpPr>
        <p:spPr>
          <a:xfrm>
            <a:off x="4727438" y="4690318"/>
            <a:ext cx="4106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halkduster" panose="03050602040202020205" pitchFamily="66" charset="77"/>
              </a:rPr>
              <a:t>n</a:t>
            </a:r>
          </a:p>
        </p:txBody>
      </p:sp>
    </p:spTree>
    <p:extLst>
      <p:ext uri="{BB962C8B-B14F-4D97-AF65-F5344CB8AC3E}">
        <p14:creationId xmlns:p14="http://schemas.microsoft.com/office/powerpoint/2010/main" val="1331596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025C9A39-3F7F-0849-ABB9-E03B6BD68C1F}"/>
              </a:ext>
            </a:extLst>
          </p:cNvPr>
          <p:cNvSpPr txBox="1"/>
          <p:nvPr/>
        </p:nvSpPr>
        <p:spPr>
          <a:xfrm>
            <a:off x="701618" y="600363"/>
            <a:ext cx="2648482" cy="23479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SG" sz="1100" dirty="0">
                <a:solidFill>
                  <a:srgbClr val="3E61A2"/>
                </a:solidFill>
                <a:latin typeface="Monaco" pitchFamily="2" charset="77"/>
              </a:rPr>
              <a:t>long</a:t>
            </a:r>
            <a:r>
              <a:rPr lang="en-SG" sz="1100" dirty="0">
                <a:latin typeface="Monaco" pitchFamily="2" charset="77"/>
              </a:rPr>
              <a:t> </a:t>
            </a:r>
            <a:r>
              <a:rPr lang="en-SG" sz="1100" dirty="0">
                <a:solidFill>
                  <a:srgbClr val="C2185B"/>
                </a:solidFill>
                <a:latin typeface="Monaco" pitchFamily="2" charset="77"/>
              </a:rPr>
              <a:t>factorial</a:t>
            </a:r>
            <a:r>
              <a:rPr lang="en-SG" sz="1100" dirty="0">
                <a:latin typeface="Monaco" pitchFamily="2" charset="77"/>
              </a:rPr>
              <a:t>(</a:t>
            </a:r>
            <a:r>
              <a:rPr lang="en-SG" sz="1100" dirty="0">
                <a:solidFill>
                  <a:srgbClr val="3E61A2"/>
                </a:solidFill>
                <a:latin typeface="Monaco" pitchFamily="2" charset="77"/>
              </a:rPr>
              <a:t>long</a:t>
            </a:r>
            <a:r>
              <a:rPr lang="en-SG" sz="1100" dirty="0">
                <a:latin typeface="Monaco" pitchFamily="2" charset="77"/>
              </a:rPr>
              <a:t> n) {</a:t>
            </a:r>
          </a:p>
          <a:p>
            <a:pPr>
              <a:lnSpc>
                <a:spcPct val="150000"/>
              </a:lnSpc>
            </a:pPr>
            <a:r>
              <a:rPr lang="en-SG" sz="1100" dirty="0">
                <a:latin typeface="Monaco" pitchFamily="2" charset="77"/>
              </a:rPr>
              <a:t>  </a:t>
            </a:r>
            <a:r>
              <a:rPr lang="en-SG" sz="1100" dirty="0">
                <a:solidFill>
                  <a:srgbClr val="3B78E7"/>
                </a:solidFill>
                <a:latin typeface="Monaco" pitchFamily="2" charset="77"/>
              </a:rPr>
              <a:t>if</a:t>
            </a:r>
            <a:r>
              <a:rPr lang="en-SG" sz="1100" dirty="0">
                <a:latin typeface="Monaco" pitchFamily="2" charset="77"/>
              </a:rPr>
              <a:t> (n == </a:t>
            </a:r>
            <a:r>
              <a:rPr lang="en-SG" sz="1100" dirty="0">
                <a:solidFill>
                  <a:srgbClr val="E74C3C"/>
                </a:solidFill>
                <a:latin typeface="Monaco" pitchFamily="2" charset="77"/>
              </a:rPr>
              <a:t>0</a:t>
            </a:r>
            <a:r>
              <a:rPr lang="en-SG" sz="1100" dirty="0">
                <a:latin typeface="Monaco" pitchFamily="2" charset="77"/>
              </a:rPr>
              <a:t>) {</a:t>
            </a:r>
          </a:p>
          <a:p>
            <a:pPr>
              <a:lnSpc>
                <a:spcPct val="150000"/>
              </a:lnSpc>
            </a:pPr>
            <a:r>
              <a:rPr lang="en-SG" sz="1100" dirty="0">
                <a:latin typeface="Monaco" pitchFamily="2" charset="77"/>
              </a:rPr>
              <a:t>    </a:t>
            </a:r>
            <a:r>
              <a:rPr lang="en-SG" sz="1100" dirty="0">
                <a:solidFill>
                  <a:srgbClr val="3B78E7"/>
                </a:solidFill>
                <a:latin typeface="Monaco" pitchFamily="2" charset="77"/>
              </a:rPr>
              <a:t>return</a:t>
            </a:r>
            <a:r>
              <a:rPr lang="en-SG" sz="1100" dirty="0">
                <a:latin typeface="Monaco" pitchFamily="2" charset="77"/>
              </a:rPr>
              <a:t> </a:t>
            </a:r>
            <a:r>
              <a:rPr lang="en-SG" sz="1100" dirty="0">
                <a:solidFill>
                  <a:srgbClr val="E74C3C"/>
                </a:solidFill>
                <a:latin typeface="Monaco" pitchFamily="2" charset="77"/>
              </a:rPr>
              <a:t>1</a:t>
            </a:r>
            <a:r>
              <a:rPr lang="en-SG" sz="1100" dirty="0">
                <a:latin typeface="Monaco" pitchFamily="2" charset="77"/>
              </a:rPr>
              <a:t>; </a:t>
            </a:r>
          </a:p>
          <a:p>
            <a:pPr>
              <a:lnSpc>
                <a:spcPct val="150000"/>
              </a:lnSpc>
            </a:pPr>
            <a:r>
              <a:rPr lang="en-SG" sz="1100" dirty="0">
                <a:latin typeface="Monaco" pitchFamily="2" charset="77"/>
              </a:rPr>
              <a:t>  } </a:t>
            </a:r>
          </a:p>
          <a:p>
            <a:pPr>
              <a:lnSpc>
                <a:spcPct val="150000"/>
              </a:lnSpc>
            </a:pPr>
            <a:r>
              <a:rPr lang="en-SG" sz="1100" dirty="0">
                <a:solidFill>
                  <a:srgbClr val="3B78E7"/>
                </a:solidFill>
                <a:latin typeface="Monaco" pitchFamily="2" charset="77"/>
              </a:rPr>
              <a:t>  return</a:t>
            </a:r>
            <a:r>
              <a:rPr lang="en-SG" sz="1100" dirty="0">
                <a:latin typeface="Monaco" pitchFamily="2" charset="77"/>
              </a:rPr>
              <a:t> factorial(n-</a:t>
            </a:r>
            <a:r>
              <a:rPr lang="en-SG" sz="1100" dirty="0">
                <a:solidFill>
                  <a:srgbClr val="E74C3C"/>
                </a:solidFill>
                <a:latin typeface="Monaco" pitchFamily="2" charset="77"/>
              </a:rPr>
              <a:t>1</a:t>
            </a:r>
            <a:r>
              <a:rPr lang="en-SG" sz="1100" dirty="0">
                <a:latin typeface="Monaco" pitchFamily="2" charset="77"/>
              </a:rPr>
              <a:t>) * n; </a:t>
            </a:r>
          </a:p>
          <a:p>
            <a:pPr>
              <a:lnSpc>
                <a:spcPct val="150000"/>
              </a:lnSpc>
            </a:pPr>
            <a:r>
              <a:rPr lang="en-SG" sz="1100" dirty="0">
                <a:latin typeface="Monaco" pitchFamily="2" charset="77"/>
              </a:rPr>
              <a:t>} </a:t>
            </a:r>
          </a:p>
          <a:p>
            <a:pPr>
              <a:lnSpc>
                <a:spcPct val="150000"/>
              </a:lnSpc>
            </a:pPr>
            <a:r>
              <a:rPr lang="en-SG" sz="1100" dirty="0" err="1">
                <a:solidFill>
                  <a:srgbClr val="3E61A2"/>
                </a:solidFill>
                <a:latin typeface="Monaco" pitchFamily="2" charset="77"/>
              </a:rPr>
              <a:t>int</a:t>
            </a:r>
            <a:r>
              <a:rPr lang="en-SG" sz="1100" dirty="0">
                <a:latin typeface="Monaco" pitchFamily="2" charset="77"/>
              </a:rPr>
              <a:t> </a:t>
            </a:r>
            <a:r>
              <a:rPr lang="en-SG" sz="1100" dirty="0">
                <a:solidFill>
                  <a:srgbClr val="C2185B"/>
                </a:solidFill>
                <a:latin typeface="Monaco" pitchFamily="2" charset="77"/>
              </a:rPr>
              <a:t>main</a:t>
            </a:r>
            <a:r>
              <a:rPr lang="en-SG" sz="1100" dirty="0">
                <a:latin typeface="Monaco" pitchFamily="2" charset="77"/>
              </a:rPr>
              <a:t>() { </a:t>
            </a:r>
          </a:p>
          <a:p>
            <a:pPr>
              <a:lnSpc>
                <a:spcPct val="150000"/>
              </a:lnSpc>
            </a:pPr>
            <a:r>
              <a:rPr lang="en-SG" sz="1100" dirty="0">
                <a:latin typeface="Monaco" pitchFamily="2" charset="77"/>
              </a:rPr>
              <a:t>  factorial(</a:t>
            </a:r>
            <a:r>
              <a:rPr lang="en-SG" sz="1100" dirty="0">
                <a:solidFill>
                  <a:srgbClr val="E74C3C"/>
                </a:solidFill>
                <a:latin typeface="Monaco" pitchFamily="2" charset="77"/>
              </a:rPr>
              <a:t>3</a:t>
            </a:r>
            <a:r>
              <a:rPr lang="en-SG" sz="1100" dirty="0">
                <a:latin typeface="Monaco" pitchFamily="2" charset="7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SG" sz="1100" dirty="0">
                <a:latin typeface="Monaco" pitchFamily="2" charset="77"/>
              </a:rPr>
              <a:t>}</a:t>
            </a:r>
            <a:endParaRPr lang="en-US" sz="1100" dirty="0">
              <a:latin typeface="Monaco" pitchFamily="2" charset="77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808872B9-7B6A-484D-BF92-E4F975255999}"/>
              </a:ext>
            </a:extLst>
          </p:cNvPr>
          <p:cNvSpPr/>
          <p:nvPr/>
        </p:nvSpPr>
        <p:spPr>
          <a:xfrm>
            <a:off x="4416725" y="5443268"/>
            <a:ext cx="4233789" cy="943018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FE5120EA-AEAF-B843-9BDA-6A6B83BA9046}"/>
              </a:ext>
            </a:extLst>
          </p:cNvPr>
          <p:cNvSpPr txBox="1"/>
          <p:nvPr/>
        </p:nvSpPr>
        <p:spPr>
          <a:xfrm>
            <a:off x="3297576" y="5412432"/>
            <a:ext cx="10550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halkduster" panose="03050602040202020205" pitchFamily="66" charset="77"/>
              </a:rPr>
              <a:t>main</a:t>
            </a:r>
          </a:p>
        </p:txBody>
      </p:sp>
    </p:spTree>
    <p:extLst>
      <p:ext uri="{BB962C8B-B14F-4D97-AF65-F5344CB8AC3E}">
        <p14:creationId xmlns:p14="http://schemas.microsoft.com/office/powerpoint/2010/main" val="1612628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13.3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025C9A39-3F7F-0849-ABB9-E03B6BD68C1F}"/>
              </a:ext>
            </a:extLst>
          </p:cNvPr>
          <p:cNvSpPr txBox="1"/>
          <p:nvPr/>
        </p:nvSpPr>
        <p:spPr>
          <a:xfrm>
            <a:off x="2882518" y="1428750"/>
            <a:ext cx="3493264" cy="37833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SG" dirty="0">
                <a:solidFill>
                  <a:srgbClr val="3E61A2"/>
                </a:solidFill>
                <a:latin typeface="Monaco" pitchFamily="2" charset="77"/>
              </a:rPr>
              <a:t>void</a:t>
            </a:r>
            <a:r>
              <a:rPr lang="en-SG" dirty="0">
                <a:latin typeface="Monaco" pitchFamily="2" charset="77"/>
              </a:rPr>
              <a:t> </a:t>
            </a:r>
            <a:r>
              <a:rPr lang="en-SG" dirty="0" err="1">
                <a:solidFill>
                  <a:srgbClr val="C2185B"/>
                </a:solidFill>
                <a:latin typeface="Monaco" pitchFamily="2" charset="77"/>
              </a:rPr>
              <a:t>incr</a:t>
            </a:r>
            <a:r>
              <a:rPr lang="en-SG" dirty="0">
                <a:latin typeface="Monaco" pitchFamily="2" charset="77"/>
              </a:rPr>
              <a:t>(</a:t>
            </a:r>
            <a:r>
              <a:rPr lang="en-SG" dirty="0">
                <a:solidFill>
                  <a:srgbClr val="3E61A2"/>
                </a:solidFill>
                <a:latin typeface="Monaco" pitchFamily="2" charset="77"/>
              </a:rPr>
              <a:t>long</a:t>
            </a:r>
            <a:r>
              <a:rPr lang="en-SG" dirty="0">
                <a:latin typeface="Monaco" pitchFamily="2" charset="77"/>
              </a:rPr>
              <a:t> x) {</a:t>
            </a:r>
          </a:p>
          <a:p>
            <a:pPr>
              <a:lnSpc>
                <a:spcPct val="150000"/>
              </a:lnSpc>
            </a:pPr>
            <a:r>
              <a:rPr lang="en-SG" dirty="0">
                <a:latin typeface="Monaco" pitchFamily="2" charset="77"/>
              </a:rPr>
              <a:t>  x += </a:t>
            </a:r>
            <a:r>
              <a:rPr lang="en-SG" dirty="0">
                <a:solidFill>
                  <a:srgbClr val="E74C3C"/>
                </a:solidFill>
                <a:latin typeface="Monaco" pitchFamily="2" charset="77"/>
              </a:rPr>
              <a:t>1</a:t>
            </a:r>
            <a:r>
              <a:rPr lang="en-SG" dirty="0">
                <a:latin typeface="Monaco" pitchFamily="2" charset="77"/>
              </a:rPr>
              <a:t>; </a:t>
            </a:r>
          </a:p>
          <a:p>
            <a:pPr>
              <a:lnSpc>
                <a:spcPct val="150000"/>
              </a:lnSpc>
            </a:pPr>
            <a:r>
              <a:rPr lang="en-SG" dirty="0">
                <a:latin typeface="Monaco" pitchFamily="2" charset="77"/>
              </a:rPr>
              <a:t>} </a:t>
            </a:r>
          </a:p>
          <a:p>
            <a:pPr>
              <a:lnSpc>
                <a:spcPct val="150000"/>
              </a:lnSpc>
            </a:pPr>
            <a:r>
              <a:rPr lang="en-SG" dirty="0" err="1">
                <a:solidFill>
                  <a:srgbClr val="3E61A2"/>
                </a:solidFill>
                <a:latin typeface="Monaco" pitchFamily="2" charset="77"/>
              </a:rPr>
              <a:t>int</a:t>
            </a:r>
            <a:r>
              <a:rPr lang="en-SG" dirty="0">
                <a:latin typeface="Monaco" pitchFamily="2" charset="77"/>
              </a:rPr>
              <a:t> </a:t>
            </a:r>
            <a:r>
              <a:rPr lang="en-SG" dirty="0">
                <a:solidFill>
                  <a:srgbClr val="C2185B"/>
                </a:solidFill>
                <a:latin typeface="Monaco" pitchFamily="2" charset="77"/>
              </a:rPr>
              <a:t>main</a:t>
            </a:r>
            <a:r>
              <a:rPr lang="en-SG" dirty="0">
                <a:latin typeface="Monaco" pitchFamily="2" charset="7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en-SG" dirty="0">
                <a:latin typeface="Monaco" pitchFamily="2" charset="77"/>
              </a:rPr>
              <a:t>  </a:t>
            </a:r>
            <a:r>
              <a:rPr lang="en-SG" dirty="0">
                <a:solidFill>
                  <a:srgbClr val="3E61A2"/>
                </a:solidFill>
                <a:latin typeface="Monaco" pitchFamily="2" charset="77"/>
              </a:rPr>
              <a:t>long</a:t>
            </a:r>
            <a:r>
              <a:rPr lang="en-SG" dirty="0">
                <a:latin typeface="Monaco" pitchFamily="2" charset="77"/>
              </a:rPr>
              <a:t> x = </a:t>
            </a:r>
            <a:r>
              <a:rPr lang="en-SG" dirty="0">
                <a:solidFill>
                  <a:srgbClr val="E74C3C"/>
                </a:solidFill>
                <a:latin typeface="Monaco" pitchFamily="2" charset="77"/>
              </a:rPr>
              <a:t>10</a:t>
            </a:r>
            <a:r>
              <a:rPr lang="en-SG" dirty="0">
                <a:latin typeface="Monaco" pitchFamily="2" charset="77"/>
              </a:rPr>
              <a:t>; </a:t>
            </a:r>
          </a:p>
          <a:p>
            <a:pPr>
              <a:lnSpc>
                <a:spcPct val="150000"/>
              </a:lnSpc>
            </a:pPr>
            <a:r>
              <a:rPr lang="en-SG" dirty="0">
                <a:latin typeface="Monaco" pitchFamily="2" charset="77"/>
              </a:rPr>
              <a:t>  </a:t>
            </a:r>
            <a:r>
              <a:rPr lang="en-SG" dirty="0" err="1">
                <a:latin typeface="Monaco" pitchFamily="2" charset="77"/>
              </a:rPr>
              <a:t>incr</a:t>
            </a:r>
            <a:r>
              <a:rPr lang="en-SG" dirty="0">
                <a:latin typeface="Monaco" pitchFamily="2" charset="77"/>
              </a:rPr>
              <a:t>(x); </a:t>
            </a:r>
          </a:p>
          <a:p>
            <a:pPr>
              <a:lnSpc>
                <a:spcPct val="150000"/>
              </a:lnSpc>
            </a:pPr>
            <a:r>
              <a:rPr lang="en-SG" dirty="0">
                <a:latin typeface="Monaco" pitchFamily="2" charset="77"/>
              </a:rPr>
              <a:t>  </a:t>
            </a:r>
            <a:r>
              <a:rPr lang="en-SG" dirty="0" err="1">
                <a:latin typeface="Monaco" pitchFamily="2" charset="77"/>
              </a:rPr>
              <a:t>incr</a:t>
            </a:r>
            <a:r>
              <a:rPr lang="en-SG" dirty="0">
                <a:latin typeface="Monaco" pitchFamily="2" charset="77"/>
              </a:rPr>
              <a:t>(x);</a:t>
            </a:r>
          </a:p>
          <a:p>
            <a:pPr>
              <a:lnSpc>
                <a:spcPct val="150000"/>
              </a:lnSpc>
            </a:pPr>
            <a:r>
              <a:rPr lang="en-SG" dirty="0">
                <a:latin typeface="Monaco" pitchFamily="2" charset="77"/>
              </a:rPr>
              <a:t>  cs1010_print_long(x); </a:t>
            </a:r>
          </a:p>
          <a:p>
            <a:pPr>
              <a:lnSpc>
                <a:spcPct val="150000"/>
              </a:lnSpc>
            </a:pPr>
            <a:r>
              <a:rPr lang="en-SG" dirty="0">
                <a:latin typeface="Monaco" pitchFamily="2" charset="77"/>
              </a:rPr>
              <a:t>}</a:t>
            </a:r>
            <a:endParaRPr lang="en-US" dirty="0">
              <a:latin typeface="Monaco" pitchFamily="2" charset="77"/>
            </a:endParaRPr>
          </a:p>
        </p:txBody>
      </p:sp>
      <p:sp>
        <p:nvSpPr>
          <p:cNvPr id="4" name="Content Placeholder 3"/>
          <p:cNvSpPr txBox="1">
            <a:spLocks/>
          </p:cNvSpPr>
          <p:nvPr/>
        </p:nvSpPr>
        <p:spPr>
          <a:xfrm>
            <a:off x="1028700" y="5525908"/>
            <a:ext cx="7200900" cy="8582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6858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800" i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400" i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dirty="0" smtClean="0"/>
              <a:t>What will be printed?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4868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808872B9-7B6A-484D-BF92-E4F975255999}"/>
              </a:ext>
            </a:extLst>
          </p:cNvPr>
          <p:cNvSpPr/>
          <p:nvPr/>
        </p:nvSpPr>
        <p:spPr>
          <a:xfrm>
            <a:off x="4416725" y="5443268"/>
            <a:ext cx="4233789" cy="943018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FE5120EA-AEAF-B843-9BDA-6A6B83BA9046}"/>
              </a:ext>
            </a:extLst>
          </p:cNvPr>
          <p:cNvSpPr txBox="1"/>
          <p:nvPr/>
        </p:nvSpPr>
        <p:spPr>
          <a:xfrm>
            <a:off x="3297576" y="5412432"/>
            <a:ext cx="10550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halkduster" panose="03050602040202020205" pitchFamily="66" charset="77"/>
              </a:rPr>
              <a:t>main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C13DE550-AD45-3544-896A-AAD70B5D4CB0}"/>
              </a:ext>
            </a:extLst>
          </p:cNvPr>
          <p:cNvSpPr/>
          <p:nvPr/>
        </p:nvSpPr>
        <p:spPr>
          <a:xfrm>
            <a:off x="4416725" y="4522574"/>
            <a:ext cx="4233789" cy="799788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85DCB1B1-6135-DC4D-A10F-743BCA1A2959}"/>
              </a:ext>
            </a:extLst>
          </p:cNvPr>
          <p:cNvSpPr txBox="1"/>
          <p:nvPr/>
        </p:nvSpPr>
        <p:spPr>
          <a:xfrm>
            <a:off x="3357393" y="4607894"/>
            <a:ext cx="8822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>
                <a:latin typeface="Chalkduster" panose="03050602040202020205" pitchFamily="66" charset="77"/>
              </a:rPr>
              <a:t>incr</a:t>
            </a:r>
            <a:endParaRPr lang="en-US" sz="2400" dirty="0">
              <a:latin typeface="Chalkduster" panose="03050602040202020205" pitchFamily="66" charset="77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637A3C57-845C-DF42-8B6F-A42CEA57F8E3}"/>
              </a:ext>
            </a:extLst>
          </p:cNvPr>
          <p:cNvSpPr/>
          <p:nvPr/>
        </p:nvSpPr>
        <p:spPr>
          <a:xfrm>
            <a:off x="5685132" y="4654823"/>
            <a:ext cx="2859314" cy="53528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  <a:latin typeface="Chalkduster" panose="03050602040202020205" pitchFamily="66" charset="77"/>
              </a:rPr>
              <a:t>10</a:t>
            </a:r>
            <a:endParaRPr lang="en-US" sz="3200" dirty="0">
              <a:solidFill>
                <a:schemeClr val="tx1"/>
              </a:solidFill>
              <a:latin typeface="Chalkduster" panose="03050602040202020205" pitchFamily="66" charset="7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0D3E5E95-542F-E247-9CDD-9DCA4C70265F}"/>
              </a:ext>
            </a:extLst>
          </p:cNvPr>
          <p:cNvSpPr txBox="1"/>
          <p:nvPr/>
        </p:nvSpPr>
        <p:spPr>
          <a:xfrm>
            <a:off x="4727438" y="4687821"/>
            <a:ext cx="3802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halkduster" panose="03050602040202020205" pitchFamily="66" charset="77"/>
              </a:rPr>
              <a:t>x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637A3C57-845C-DF42-8B6F-A42CEA57F8E3}"/>
              </a:ext>
            </a:extLst>
          </p:cNvPr>
          <p:cNvSpPr/>
          <p:nvPr/>
        </p:nvSpPr>
        <p:spPr>
          <a:xfrm>
            <a:off x="5685132" y="5606452"/>
            <a:ext cx="2859314" cy="53528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  <a:latin typeface="Chalkduster" panose="03050602040202020205" pitchFamily="66" charset="77"/>
              </a:rPr>
              <a:t>10</a:t>
            </a:r>
            <a:endParaRPr lang="en-US" sz="3200" dirty="0">
              <a:solidFill>
                <a:schemeClr val="tx1"/>
              </a:solidFill>
              <a:latin typeface="Chalkduster" panose="03050602040202020205" pitchFamily="66" charset="7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0D3E5E95-542F-E247-9CDD-9DCA4C70265F}"/>
              </a:ext>
            </a:extLst>
          </p:cNvPr>
          <p:cNvSpPr txBox="1"/>
          <p:nvPr/>
        </p:nvSpPr>
        <p:spPr>
          <a:xfrm>
            <a:off x="4727438" y="5639450"/>
            <a:ext cx="3802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halkduster" panose="03050602040202020205" pitchFamily="66" charset="77"/>
              </a:rPr>
              <a:t>x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025C9A39-3F7F-0849-ABB9-E03B6BD68C1F}"/>
              </a:ext>
            </a:extLst>
          </p:cNvPr>
          <p:cNvSpPr txBox="1"/>
          <p:nvPr/>
        </p:nvSpPr>
        <p:spPr>
          <a:xfrm>
            <a:off x="649959" y="121161"/>
            <a:ext cx="2223686" cy="23479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SG" sz="1100" dirty="0">
                <a:solidFill>
                  <a:srgbClr val="3E61A2"/>
                </a:solidFill>
                <a:latin typeface="Monaco" pitchFamily="2" charset="77"/>
              </a:rPr>
              <a:t>void</a:t>
            </a:r>
            <a:r>
              <a:rPr lang="en-SG" sz="1100" dirty="0">
                <a:latin typeface="Monaco" pitchFamily="2" charset="77"/>
              </a:rPr>
              <a:t> </a:t>
            </a:r>
            <a:r>
              <a:rPr lang="en-SG" sz="1100" dirty="0" err="1">
                <a:solidFill>
                  <a:srgbClr val="C2185B"/>
                </a:solidFill>
                <a:latin typeface="Monaco" pitchFamily="2" charset="77"/>
              </a:rPr>
              <a:t>incr</a:t>
            </a:r>
            <a:r>
              <a:rPr lang="en-SG" sz="1100" dirty="0">
                <a:latin typeface="Monaco" pitchFamily="2" charset="77"/>
              </a:rPr>
              <a:t>(</a:t>
            </a:r>
            <a:r>
              <a:rPr lang="en-SG" sz="1100" dirty="0">
                <a:solidFill>
                  <a:srgbClr val="3E61A2"/>
                </a:solidFill>
                <a:latin typeface="Monaco" pitchFamily="2" charset="77"/>
              </a:rPr>
              <a:t>long</a:t>
            </a:r>
            <a:r>
              <a:rPr lang="en-SG" sz="1100" dirty="0">
                <a:latin typeface="Monaco" pitchFamily="2" charset="77"/>
              </a:rPr>
              <a:t> x) {</a:t>
            </a:r>
          </a:p>
          <a:p>
            <a:pPr>
              <a:lnSpc>
                <a:spcPct val="150000"/>
              </a:lnSpc>
            </a:pPr>
            <a:r>
              <a:rPr lang="en-SG" sz="1100" dirty="0">
                <a:latin typeface="Monaco" pitchFamily="2" charset="77"/>
              </a:rPr>
              <a:t>  x += </a:t>
            </a:r>
            <a:r>
              <a:rPr lang="en-SG" sz="1100" dirty="0">
                <a:solidFill>
                  <a:srgbClr val="E74C3C"/>
                </a:solidFill>
                <a:latin typeface="Monaco" pitchFamily="2" charset="77"/>
              </a:rPr>
              <a:t>1</a:t>
            </a:r>
            <a:r>
              <a:rPr lang="en-SG" sz="1100" dirty="0">
                <a:latin typeface="Monaco" pitchFamily="2" charset="77"/>
              </a:rPr>
              <a:t>; </a:t>
            </a:r>
          </a:p>
          <a:p>
            <a:pPr>
              <a:lnSpc>
                <a:spcPct val="150000"/>
              </a:lnSpc>
            </a:pPr>
            <a:r>
              <a:rPr lang="en-SG" sz="1100" dirty="0">
                <a:latin typeface="Monaco" pitchFamily="2" charset="77"/>
              </a:rPr>
              <a:t>} </a:t>
            </a:r>
          </a:p>
          <a:p>
            <a:pPr>
              <a:lnSpc>
                <a:spcPct val="150000"/>
              </a:lnSpc>
            </a:pPr>
            <a:r>
              <a:rPr lang="en-SG" sz="1100" dirty="0" err="1">
                <a:solidFill>
                  <a:srgbClr val="3E61A2"/>
                </a:solidFill>
                <a:latin typeface="Monaco" pitchFamily="2" charset="77"/>
              </a:rPr>
              <a:t>int</a:t>
            </a:r>
            <a:r>
              <a:rPr lang="en-SG" sz="1100" dirty="0">
                <a:latin typeface="Monaco" pitchFamily="2" charset="77"/>
              </a:rPr>
              <a:t> </a:t>
            </a:r>
            <a:r>
              <a:rPr lang="en-SG" sz="1100" dirty="0">
                <a:solidFill>
                  <a:srgbClr val="C2185B"/>
                </a:solidFill>
                <a:latin typeface="Monaco" pitchFamily="2" charset="77"/>
              </a:rPr>
              <a:t>main</a:t>
            </a:r>
            <a:r>
              <a:rPr lang="en-SG" sz="1100" dirty="0">
                <a:latin typeface="Monaco" pitchFamily="2" charset="7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en-SG" sz="1100" dirty="0">
                <a:latin typeface="Monaco" pitchFamily="2" charset="77"/>
              </a:rPr>
              <a:t>  </a:t>
            </a:r>
            <a:r>
              <a:rPr lang="en-SG" sz="1100" dirty="0">
                <a:solidFill>
                  <a:srgbClr val="3E61A2"/>
                </a:solidFill>
                <a:latin typeface="Monaco" pitchFamily="2" charset="77"/>
              </a:rPr>
              <a:t>long</a:t>
            </a:r>
            <a:r>
              <a:rPr lang="en-SG" sz="1100" dirty="0">
                <a:latin typeface="Monaco" pitchFamily="2" charset="77"/>
              </a:rPr>
              <a:t> x = </a:t>
            </a:r>
            <a:r>
              <a:rPr lang="en-SG" sz="1100" dirty="0">
                <a:solidFill>
                  <a:srgbClr val="E74C3C"/>
                </a:solidFill>
                <a:latin typeface="Monaco" pitchFamily="2" charset="77"/>
              </a:rPr>
              <a:t>10</a:t>
            </a:r>
            <a:r>
              <a:rPr lang="en-SG" sz="1100" dirty="0">
                <a:latin typeface="Monaco" pitchFamily="2" charset="77"/>
              </a:rPr>
              <a:t>; </a:t>
            </a:r>
          </a:p>
          <a:p>
            <a:pPr>
              <a:lnSpc>
                <a:spcPct val="150000"/>
              </a:lnSpc>
            </a:pPr>
            <a:r>
              <a:rPr lang="en-SG" sz="1100" dirty="0">
                <a:latin typeface="Monaco" pitchFamily="2" charset="77"/>
              </a:rPr>
              <a:t>  </a:t>
            </a:r>
            <a:r>
              <a:rPr lang="en-SG" sz="1100" dirty="0" err="1">
                <a:latin typeface="Monaco" pitchFamily="2" charset="77"/>
              </a:rPr>
              <a:t>incr</a:t>
            </a:r>
            <a:r>
              <a:rPr lang="en-SG" sz="1100" dirty="0">
                <a:latin typeface="Monaco" pitchFamily="2" charset="77"/>
              </a:rPr>
              <a:t>(x); </a:t>
            </a:r>
          </a:p>
          <a:p>
            <a:pPr>
              <a:lnSpc>
                <a:spcPct val="150000"/>
              </a:lnSpc>
            </a:pPr>
            <a:r>
              <a:rPr lang="en-SG" sz="1100" dirty="0">
                <a:latin typeface="Monaco" pitchFamily="2" charset="77"/>
              </a:rPr>
              <a:t>  </a:t>
            </a:r>
            <a:r>
              <a:rPr lang="en-SG" sz="1100" dirty="0" err="1">
                <a:latin typeface="Monaco" pitchFamily="2" charset="77"/>
              </a:rPr>
              <a:t>incr</a:t>
            </a:r>
            <a:r>
              <a:rPr lang="en-SG" sz="1100" dirty="0">
                <a:latin typeface="Monaco" pitchFamily="2" charset="77"/>
              </a:rPr>
              <a:t>(x);</a:t>
            </a:r>
          </a:p>
          <a:p>
            <a:pPr>
              <a:lnSpc>
                <a:spcPct val="150000"/>
              </a:lnSpc>
            </a:pPr>
            <a:r>
              <a:rPr lang="en-SG" sz="1100" dirty="0">
                <a:latin typeface="Monaco" pitchFamily="2" charset="77"/>
              </a:rPr>
              <a:t>  cs1010_print_long(x); </a:t>
            </a:r>
          </a:p>
          <a:p>
            <a:pPr>
              <a:lnSpc>
                <a:spcPct val="150000"/>
              </a:lnSpc>
            </a:pPr>
            <a:r>
              <a:rPr lang="en-SG" sz="1100" dirty="0">
                <a:latin typeface="Monaco" pitchFamily="2" charset="77"/>
              </a:rPr>
              <a:t>}</a:t>
            </a:r>
            <a:endParaRPr lang="en-US" sz="1100" dirty="0">
              <a:latin typeface="Monaco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463248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808872B9-7B6A-484D-BF92-E4F975255999}"/>
              </a:ext>
            </a:extLst>
          </p:cNvPr>
          <p:cNvSpPr/>
          <p:nvPr/>
        </p:nvSpPr>
        <p:spPr>
          <a:xfrm>
            <a:off x="4416725" y="5443268"/>
            <a:ext cx="4233789" cy="943018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FE5120EA-AEAF-B843-9BDA-6A6B83BA9046}"/>
              </a:ext>
            </a:extLst>
          </p:cNvPr>
          <p:cNvSpPr txBox="1"/>
          <p:nvPr/>
        </p:nvSpPr>
        <p:spPr>
          <a:xfrm>
            <a:off x="3297576" y="5412432"/>
            <a:ext cx="10550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halkduster" panose="03050602040202020205" pitchFamily="66" charset="77"/>
              </a:rPr>
              <a:t>main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C13DE550-AD45-3544-896A-AAD70B5D4CB0}"/>
              </a:ext>
            </a:extLst>
          </p:cNvPr>
          <p:cNvSpPr/>
          <p:nvPr/>
        </p:nvSpPr>
        <p:spPr>
          <a:xfrm>
            <a:off x="4416725" y="4522574"/>
            <a:ext cx="4233789" cy="799788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85DCB1B1-6135-DC4D-A10F-743BCA1A2959}"/>
              </a:ext>
            </a:extLst>
          </p:cNvPr>
          <p:cNvSpPr txBox="1"/>
          <p:nvPr/>
        </p:nvSpPr>
        <p:spPr>
          <a:xfrm>
            <a:off x="3357393" y="4607894"/>
            <a:ext cx="8822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>
                <a:latin typeface="Chalkduster" panose="03050602040202020205" pitchFamily="66" charset="77"/>
              </a:rPr>
              <a:t>incr</a:t>
            </a:r>
            <a:endParaRPr lang="en-US" sz="2400" dirty="0">
              <a:latin typeface="Chalkduster" panose="03050602040202020205" pitchFamily="66" charset="77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637A3C57-845C-DF42-8B6F-A42CEA57F8E3}"/>
              </a:ext>
            </a:extLst>
          </p:cNvPr>
          <p:cNvSpPr/>
          <p:nvPr/>
        </p:nvSpPr>
        <p:spPr>
          <a:xfrm>
            <a:off x="5685132" y="4654823"/>
            <a:ext cx="2859314" cy="53528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  <a:latin typeface="Chalkduster" panose="03050602040202020205" pitchFamily="66" charset="77"/>
              </a:rPr>
              <a:t>11</a:t>
            </a:r>
            <a:endParaRPr lang="en-US" sz="3200" dirty="0">
              <a:solidFill>
                <a:schemeClr val="tx1"/>
              </a:solidFill>
              <a:latin typeface="Chalkduster" panose="03050602040202020205" pitchFamily="66" charset="7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0D3E5E95-542F-E247-9CDD-9DCA4C70265F}"/>
              </a:ext>
            </a:extLst>
          </p:cNvPr>
          <p:cNvSpPr txBox="1"/>
          <p:nvPr/>
        </p:nvSpPr>
        <p:spPr>
          <a:xfrm>
            <a:off x="4727438" y="4687821"/>
            <a:ext cx="3802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halkduster" panose="03050602040202020205" pitchFamily="66" charset="77"/>
              </a:rPr>
              <a:t>x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637A3C57-845C-DF42-8B6F-A42CEA57F8E3}"/>
              </a:ext>
            </a:extLst>
          </p:cNvPr>
          <p:cNvSpPr/>
          <p:nvPr/>
        </p:nvSpPr>
        <p:spPr>
          <a:xfrm>
            <a:off x="5685132" y="5606452"/>
            <a:ext cx="2859314" cy="53528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  <a:latin typeface="Chalkduster" panose="03050602040202020205" pitchFamily="66" charset="77"/>
              </a:rPr>
              <a:t>10</a:t>
            </a:r>
            <a:endParaRPr lang="en-US" sz="3200" dirty="0">
              <a:solidFill>
                <a:schemeClr val="tx1"/>
              </a:solidFill>
              <a:latin typeface="Chalkduster" panose="03050602040202020205" pitchFamily="66" charset="7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0D3E5E95-542F-E247-9CDD-9DCA4C70265F}"/>
              </a:ext>
            </a:extLst>
          </p:cNvPr>
          <p:cNvSpPr txBox="1"/>
          <p:nvPr/>
        </p:nvSpPr>
        <p:spPr>
          <a:xfrm>
            <a:off x="4727438" y="5639450"/>
            <a:ext cx="3802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halkduster" panose="03050602040202020205" pitchFamily="66" charset="77"/>
              </a:rPr>
              <a:t>x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025C9A39-3F7F-0849-ABB9-E03B6BD68C1F}"/>
              </a:ext>
            </a:extLst>
          </p:cNvPr>
          <p:cNvSpPr txBox="1"/>
          <p:nvPr/>
        </p:nvSpPr>
        <p:spPr>
          <a:xfrm>
            <a:off x="649959" y="121161"/>
            <a:ext cx="2223686" cy="23479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SG" sz="1100" dirty="0">
                <a:solidFill>
                  <a:srgbClr val="3E61A2"/>
                </a:solidFill>
                <a:latin typeface="Monaco" pitchFamily="2" charset="77"/>
              </a:rPr>
              <a:t>void</a:t>
            </a:r>
            <a:r>
              <a:rPr lang="en-SG" sz="1100" dirty="0">
                <a:latin typeface="Monaco" pitchFamily="2" charset="77"/>
              </a:rPr>
              <a:t> </a:t>
            </a:r>
            <a:r>
              <a:rPr lang="en-SG" sz="1100" dirty="0" err="1">
                <a:solidFill>
                  <a:srgbClr val="C2185B"/>
                </a:solidFill>
                <a:latin typeface="Monaco" pitchFamily="2" charset="77"/>
              </a:rPr>
              <a:t>incr</a:t>
            </a:r>
            <a:r>
              <a:rPr lang="en-SG" sz="1100" dirty="0">
                <a:latin typeface="Monaco" pitchFamily="2" charset="77"/>
              </a:rPr>
              <a:t>(</a:t>
            </a:r>
            <a:r>
              <a:rPr lang="en-SG" sz="1100" dirty="0">
                <a:solidFill>
                  <a:srgbClr val="3E61A2"/>
                </a:solidFill>
                <a:latin typeface="Monaco" pitchFamily="2" charset="77"/>
              </a:rPr>
              <a:t>long</a:t>
            </a:r>
            <a:r>
              <a:rPr lang="en-SG" sz="1100" dirty="0">
                <a:latin typeface="Monaco" pitchFamily="2" charset="77"/>
              </a:rPr>
              <a:t> x) {</a:t>
            </a:r>
          </a:p>
          <a:p>
            <a:pPr>
              <a:lnSpc>
                <a:spcPct val="150000"/>
              </a:lnSpc>
            </a:pPr>
            <a:r>
              <a:rPr lang="en-SG" sz="1100" dirty="0">
                <a:latin typeface="Monaco" pitchFamily="2" charset="77"/>
              </a:rPr>
              <a:t>  x += </a:t>
            </a:r>
            <a:r>
              <a:rPr lang="en-SG" sz="1100" dirty="0">
                <a:solidFill>
                  <a:srgbClr val="E74C3C"/>
                </a:solidFill>
                <a:latin typeface="Monaco" pitchFamily="2" charset="77"/>
              </a:rPr>
              <a:t>1</a:t>
            </a:r>
            <a:r>
              <a:rPr lang="en-SG" sz="1100" dirty="0">
                <a:latin typeface="Monaco" pitchFamily="2" charset="77"/>
              </a:rPr>
              <a:t>; </a:t>
            </a:r>
          </a:p>
          <a:p>
            <a:pPr>
              <a:lnSpc>
                <a:spcPct val="150000"/>
              </a:lnSpc>
            </a:pPr>
            <a:r>
              <a:rPr lang="en-SG" sz="1100" dirty="0">
                <a:latin typeface="Monaco" pitchFamily="2" charset="77"/>
              </a:rPr>
              <a:t>} </a:t>
            </a:r>
          </a:p>
          <a:p>
            <a:pPr>
              <a:lnSpc>
                <a:spcPct val="150000"/>
              </a:lnSpc>
            </a:pPr>
            <a:r>
              <a:rPr lang="en-SG" sz="1100" dirty="0" err="1">
                <a:solidFill>
                  <a:srgbClr val="3E61A2"/>
                </a:solidFill>
                <a:latin typeface="Monaco" pitchFamily="2" charset="77"/>
              </a:rPr>
              <a:t>int</a:t>
            </a:r>
            <a:r>
              <a:rPr lang="en-SG" sz="1100" dirty="0">
                <a:latin typeface="Monaco" pitchFamily="2" charset="77"/>
              </a:rPr>
              <a:t> </a:t>
            </a:r>
            <a:r>
              <a:rPr lang="en-SG" sz="1100" dirty="0">
                <a:solidFill>
                  <a:srgbClr val="C2185B"/>
                </a:solidFill>
                <a:latin typeface="Monaco" pitchFamily="2" charset="77"/>
              </a:rPr>
              <a:t>main</a:t>
            </a:r>
            <a:r>
              <a:rPr lang="en-SG" sz="1100" dirty="0">
                <a:latin typeface="Monaco" pitchFamily="2" charset="7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en-SG" sz="1100" dirty="0">
                <a:latin typeface="Monaco" pitchFamily="2" charset="77"/>
              </a:rPr>
              <a:t>  </a:t>
            </a:r>
            <a:r>
              <a:rPr lang="en-SG" sz="1100" dirty="0">
                <a:solidFill>
                  <a:srgbClr val="3E61A2"/>
                </a:solidFill>
                <a:latin typeface="Monaco" pitchFamily="2" charset="77"/>
              </a:rPr>
              <a:t>long</a:t>
            </a:r>
            <a:r>
              <a:rPr lang="en-SG" sz="1100" dirty="0">
                <a:latin typeface="Monaco" pitchFamily="2" charset="77"/>
              </a:rPr>
              <a:t> x = </a:t>
            </a:r>
            <a:r>
              <a:rPr lang="en-SG" sz="1100" dirty="0">
                <a:solidFill>
                  <a:srgbClr val="E74C3C"/>
                </a:solidFill>
                <a:latin typeface="Monaco" pitchFamily="2" charset="77"/>
              </a:rPr>
              <a:t>10</a:t>
            </a:r>
            <a:r>
              <a:rPr lang="en-SG" sz="1100" dirty="0">
                <a:latin typeface="Monaco" pitchFamily="2" charset="77"/>
              </a:rPr>
              <a:t>; </a:t>
            </a:r>
          </a:p>
          <a:p>
            <a:pPr>
              <a:lnSpc>
                <a:spcPct val="150000"/>
              </a:lnSpc>
            </a:pPr>
            <a:r>
              <a:rPr lang="en-SG" sz="1100" dirty="0">
                <a:latin typeface="Monaco" pitchFamily="2" charset="77"/>
              </a:rPr>
              <a:t>  </a:t>
            </a:r>
            <a:r>
              <a:rPr lang="en-SG" sz="1100" dirty="0" err="1">
                <a:latin typeface="Monaco" pitchFamily="2" charset="77"/>
              </a:rPr>
              <a:t>incr</a:t>
            </a:r>
            <a:r>
              <a:rPr lang="en-SG" sz="1100" dirty="0">
                <a:latin typeface="Monaco" pitchFamily="2" charset="77"/>
              </a:rPr>
              <a:t>(x); </a:t>
            </a:r>
          </a:p>
          <a:p>
            <a:pPr>
              <a:lnSpc>
                <a:spcPct val="150000"/>
              </a:lnSpc>
            </a:pPr>
            <a:r>
              <a:rPr lang="en-SG" sz="1100" dirty="0">
                <a:latin typeface="Monaco" pitchFamily="2" charset="77"/>
              </a:rPr>
              <a:t>  </a:t>
            </a:r>
            <a:r>
              <a:rPr lang="en-SG" sz="1100" dirty="0" err="1">
                <a:latin typeface="Monaco" pitchFamily="2" charset="77"/>
              </a:rPr>
              <a:t>incr</a:t>
            </a:r>
            <a:r>
              <a:rPr lang="en-SG" sz="1100" dirty="0">
                <a:latin typeface="Monaco" pitchFamily="2" charset="77"/>
              </a:rPr>
              <a:t>(x);</a:t>
            </a:r>
          </a:p>
          <a:p>
            <a:pPr>
              <a:lnSpc>
                <a:spcPct val="150000"/>
              </a:lnSpc>
            </a:pPr>
            <a:r>
              <a:rPr lang="en-SG" sz="1100" dirty="0">
                <a:latin typeface="Monaco" pitchFamily="2" charset="77"/>
              </a:rPr>
              <a:t>  cs1010_print_long(x); </a:t>
            </a:r>
          </a:p>
          <a:p>
            <a:pPr>
              <a:lnSpc>
                <a:spcPct val="150000"/>
              </a:lnSpc>
            </a:pPr>
            <a:r>
              <a:rPr lang="en-SG" sz="1100" dirty="0">
                <a:latin typeface="Monaco" pitchFamily="2" charset="77"/>
              </a:rPr>
              <a:t>}</a:t>
            </a:r>
            <a:endParaRPr lang="en-US" sz="1100" dirty="0">
              <a:latin typeface="Monaco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871058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808872B9-7B6A-484D-BF92-E4F975255999}"/>
              </a:ext>
            </a:extLst>
          </p:cNvPr>
          <p:cNvSpPr/>
          <p:nvPr/>
        </p:nvSpPr>
        <p:spPr>
          <a:xfrm>
            <a:off x="4416725" y="5443268"/>
            <a:ext cx="4233789" cy="943018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FE5120EA-AEAF-B843-9BDA-6A6B83BA9046}"/>
              </a:ext>
            </a:extLst>
          </p:cNvPr>
          <p:cNvSpPr txBox="1"/>
          <p:nvPr/>
        </p:nvSpPr>
        <p:spPr>
          <a:xfrm>
            <a:off x="3297576" y="5412432"/>
            <a:ext cx="10550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halkduster" panose="03050602040202020205" pitchFamily="66" charset="77"/>
              </a:rPr>
              <a:t>main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C13DE550-AD45-3544-896A-AAD70B5D4CB0}"/>
              </a:ext>
            </a:extLst>
          </p:cNvPr>
          <p:cNvSpPr/>
          <p:nvPr/>
        </p:nvSpPr>
        <p:spPr>
          <a:xfrm>
            <a:off x="4416725" y="4522574"/>
            <a:ext cx="4233789" cy="799788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85DCB1B1-6135-DC4D-A10F-743BCA1A2959}"/>
              </a:ext>
            </a:extLst>
          </p:cNvPr>
          <p:cNvSpPr txBox="1"/>
          <p:nvPr/>
        </p:nvSpPr>
        <p:spPr>
          <a:xfrm>
            <a:off x="3357393" y="4607894"/>
            <a:ext cx="8822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>
                <a:latin typeface="Chalkduster" panose="03050602040202020205" pitchFamily="66" charset="77"/>
              </a:rPr>
              <a:t>incr</a:t>
            </a:r>
            <a:endParaRPr lang="en-US" sz="2400" dirty="0">
              <a:latin typeface="Chalkduster" panose="03050602040202020205" pitchFamily="66" charset="77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637A3C57-845C-DF42-8B6F-A42CEA57F8E3}"/>
              </a:ext>
            </a:extLst>
          </p:cNvPr>
          <p:cNvSpPr/>
          <p:nvPr/>
        </p:nvSpPr>
        <p:spPr>
          <a:xfrm>
            <a:off x="5685132" y="4654823"/>
            <a:ext cx="2859314" cy="53528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  <a:latin typeface="Chalkduster" panose="03050602040202020205" pitchFamily="66" charset="77"/>
              </a:rPr>
              <a:t>10</a:t>
            </a:r>
            <a:endParaRPr lang="en-US" sz="3200" dirty="0">
              <a:solidFill>
                <a:schemeClr val="tx1"/>
              </a:solidFill>
              <a:latin typeface="Chalkduster" panose="03050602040202020205" pitchFamily="66" charset="7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0D3E5E95-542F-E247-9CDD-9DCA4C70265F}"/>
              </a:ext>
            </a:extLst>
          </p:cNvPr>
          <p:cNvSpPr txBox="1"/>
          <p:nvPr/>
        </p:nvSpPr>
        <p:spPr>
          <a:xfrm>
            <a:off x="4727438" y="4687821"/>
            <a:ext cx="3802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halkduster" panose="03050602040202020205" pitchFamily="66" charset="77"/>
              </a:rPr>
              <a:t>x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637A3C57-845C-DF42-8B6F-A42CEA57F8E3}"/>
              </a:ext>
            </a:extLst>
          </p:cNvPr>
          <p:cNvSpPr/>
          <p:nvPr/>
        </p:nvSpPr>
        <p:spPr>
          <a:xfrm>
            <a:off x="5685132" y="5606452"/>
            <a:ext cx="2859314" cy="53528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  <a:latin typeface="Chalkduster" panose="03050602040202020205" pitchFamily="66" charset="77"/>
              </a:rPr>
              <a:t>10</a:t>
            </a:r>
            <a:endParaRPr lang="en-US" sz="3200" dirty="0">
              <a:solidFill>
                <a:schemeClr val="tx1"/>
              </a:solidFill>
              <a:latin typeface="Chalkduster" panose="03050602040202020205" pitchFamily="66" charset="7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0D3E5E95-542F-E247-9CDD-9DCA4C70265F}"/>
              </a:ext>
            </a:extLst>
          </p:cNvPr>
          <p:cNvSpPr txBox="1"/>
          <p:nvPr/>
        </p:nvSpPr>
        <p:spPr>
          <a:xfrm>
            <a:off x="4727438" y="5639450"/>
            <a:ext cx="3802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halkduster" panose="03050602040202020205" pitchFamily="66" charset="77"/>
              </a:rPr>
              <a:t>x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025C9A39-3F7F-0849-ABB9-E03B6BD68C1F}"/>
              </a:ext>
            </a:extLst>
          </p:cNvPr>
          <p:cNvSpPr txBox="1"/>
          <p:nvPr/>
        </p:nvSpPr>
        <p:spPr>
          <a:xfrm>
            <a:off x="649959" y="121161"/>
            <a:ext cx="2223686" cy="23479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SG" sz="1100" dirty="0">
                <a:solidFill>
                  <a:srgbClr val="3E61A2"/>
                </a:solidFill>
                <a:latin typeface="Monaco" pitchFamily="2" charset="77"/>
              </a:rPr>
              <a:t>void</a:t>
            </a:r>
            <a:r>
              <a:rPr lang="en-SG" sz="1100" dirty="0">
                <a:latin typeface="Monaco" pitchFamily="2" charset="77"/>
              </a:rPr>
              <a:t> </a:t>
            </a:r>
            <a:r>
              <a:rPr lang="en-SG" sz="1100" dirty="0" err="1">
                <a:solidFill>
                  <a:srgbClr val="C2185B"/>
                </a:solidFill>
                <a:latin typeface="Monaco" pitchFamily="2" charset="77"/>
              </a:rPr>
              <a:t>incr</a:t>
            </a:r>
            <a:r>
              <a:rPr lang="en-SG" sz="1100" dirty="0">
                <a:latin typeface="Monaco" pitchFamily="2" charset="77"/>
              </a:rPr>
              <a:t>(</a:t>
            </a:r>
            <a:r>
              <a:rPr lang="en-SG" sz="1100" dirty="0">
                <a:solidFill>
                  <a:srgbClr val="3E61A2"/>
                </a:solidFill>
                <a:latin typeface="Monaco" pitchFamily="2" charset="77"/>
              </a:rPr>
              <a:t>long</a:t>
            </a:r>
            <a:r>
              <a:rPr lang="en-SG" sz="1100" dirty="0">
                <a:latin typeface="Monaco" pitchFamily="2" charset="77"/>
              </a:rPr>
              <a:t> x) {</a:t>
            </a:r>
          </a:p>
          <a:p>
            <a:pPr>
              <a:lnSpc>
                <a:spcPct val="150000"/>
              </a:lnSpc>
            </a:pPr>
            <a:r>
              <a:rPr lang="en-SG" sz="1100" dirty="0">
                <a:latin typeface="Monaco" pitchFamily="2" charset="77"/>
              </a:rPr>
              <a:t>  x += </a:t>
            </a:r>
            <a:r>
              <a:rPr lang="en-SG" sz="1100" dirty="0">
                <a:solidFill>
                  <a:srgbClr val="E74C3C"/>
                </a:solidFill>
                <a:latin typeface="Monaco" pitchFamily="2" charset="77"/>
              </a:rPr>
              <a:t>1</a:t>
            </a:r>
            <a:r>
              <a:rPr lang="en-SG" sz="1100" dirty="0">
                <a:latin typeface="Monaco" pitchFamily="2" charset="77"/>
              </a:rPr>
              <a:t>; </a:t>
            </a:r>
          </a:p>
          <a:p>
            <a:pPr>
              <a:lnSpc>
                <a:spcPct val="150000"/>
              </a:lnSpc>
            </a:pPr>
            <a:r>
              <a:rPr lang="en-SG" sz="1100" dirty="0">
                <a:latin typeface="Monaco" pitchFamily="2" charset="77"/>
              </a:rPr>
              <a:t>} </a:t>
            </a:r>
          </a:p>
          <a:p>
            <a:pPr>
              <a:lnSpc>
                <a:spcPct val="150000"/>
              </a:lnSpc>
            </a:pPr>
            <a:r>
              <a:rPr lang="en-SG" sz="1100" dirty="0" err="1">
                <a:solidFill>
                  <a:srgbClr val="3E61A2"/>
                </a:solidFill>
                <a:latin typeface="Monaco" pitchFamily="2" charset="77"/>
              </a:rPr>
              <a:t>int</a:t>
            </a:r>
            <a:r>
              <a:rPr lang="en-SG" sz="1100" dirty="0">
                <a:latin typeface="Monaco" pitchFamily="2" charset="77"/>
              </a:rPr>
              <a:t> </a:t>
            </a:r>
            <a:r>
              <a:rPr lang="en-SG" sz="1100" dirty="0">
                <a:solidFill>
                  <a:srgbClr val="C2185B"/>
                </a:solidFill>
                <a:latin typeface="Monaco" pitchFamily="2" charset="77"/>
              </a:rPr>
              <a:t>main</a:t>
            </a:r>
            <a:r>
              <a:rPr lang="en-SG" sz="1100" dirty="0">
                <a:latin typeface="Monaco" pitchFamily="2" charset="7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en-SG" sz="1100" dirty="0">
                <a:latin typeface="Monaco" pitchFamily="2" charset="77"/>
              </a:rPr>
              <a:t>  </a:t>
            </a:r>
            <a:r>
              <a:rPr lang="en-SG" sz="1100" dirty="0">
                <a:solidFill>
                  <a:srgbClr val="3E61A2"/>
                </a:solidFill>
                <a:latin typeface="Monaco" pitchFamily="2" charset="77"/>
              </a:rPr>
              <a:t>long</a:t>
            </a:r>
            <a:r>
              <a:rPr lang="en-SG" sz="1100" dirty="0">
                <a:latin typeface="Monaco" pitchFamily="2" charset="77"/>
              </a:rPr>
              <a:t> x = </a:t>
            </a:r>
            <a:r>
              <a:rPr lang="en-SG" sz="1100" dirty="0">
                <a:solidFill>
                  <a:srgbClr val="E74C3C"/>
                </a:solidFill>
                <a:latin typeface="Monaco" pitchFamily="2" charset="77"/>
              </a:rPr>
              <a:t>10</a:t>
            </a:r>
            <a:r>
              <a:rPr lang="en-SG" sz="1100" dirty="0">
                <a:latin typeface="Monaco" pitchFamily="2" charset="77"/>
              </a:rPr>
              <a:t>; </a:t>
            </a:r>
          </a:p>
          <a:p>
            <a:pPr>
              <a:lnSpc>
                <a:spcPct val="150000"/>
              </a:lnSpc>
            </a:pPr>
            <a:r>
              <a:rPr lang="en-SG" sz="1100" dirty="0">
                <a:latin typeface="Monaco" pitchFamily="2" charset="77"/>
              </a:rPr>
              <a:t>  </a:t>
            </a:r>
            <a:r>
              <a:rPr lang="en-SG" sz="1100" dirty="0" err="1">
                <a:latin typeface="Monaco" pitchFamily="2" charset="77"/>
              </a:rPr>
              <a:t>incr</a:t>
            </a:r>
            <a:r>
              <a:rPr lang="en-SG" sz="1100" dirty="0">
                <a:latin typeface="Monaco" pitchFamily="2" charset="77"/>
              </a:rPr>
              <a:t>(x); </a:t>
            </a:r>
          </a:p>
          <a:p>
            <a:pPr>
              <a:lnSpc>
                <a:spcPct val="150000"/>
              </a:lnSpc>
            </a:pPr>
            <a:r>
              <a:rPr lang="en-SG" sz="1100" dirty="0">
                <a:latin typeface="Monaco" pitchFamily="2" charset="77"/>
              </a:rPr>
              <a:t>  </a:t>
            </a:r>
            <a:r>
              <a:rPr lang="en-SG" sz="1100" dirty="0" err="1">
                <a:latin typeface="Monaco" pitchFamily="2" charset="77"/>
              </a:rPr>
              <a:t>incr</a:t>
            </a:r>
            <a:r>
              <a:rPr lang="en-SG" sz="1100" dirty="0">
                <a:latin typeface="Monaco" pitchFamily="2" charset="77"/>
              </a:rPr>
              <a:t>(x);</a:t>
            </a:r>
          </a:p>
          <a:p>
            <a:pPr>
              <a:lnSpc>
                <a:spcPct val="150000"/>
              </a:lnSpc>
            </a:pPr>
            <a:r>
              <a:rPr lang="en-SG" sz="1100" dirty="0">
                <a:latin typeface="Monaco" pitchFamily="2" charset="77"/>
              </a:rPr>
              <a:t>  cs1010_print_long(x); </a:t>
            </a:r>
          </a:p>
          <a:p>
            <a:pPr>
              <a:lnSpc>
                <a:spcPct val="150000"/>
              </a:lnSpc>
            </a:pPr>
            <a:r>
              <a:rPr lang="en-SG" sz="1100" dirty="0">
                <a:latin typeface="Monaco" pitchFamily="2" charset="77"/>
              </a:rPr>
              <a:t>}</a:t>
            </a:r>
            <a:endParaRPr lang="en-US" sz="1100" dirty="0">
              <a:latin typeface="Monaco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177419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808872B9-7B6A-484D-BF92-E4F975255999}"/>
              </a:ext>
            </a:extLst>
          </p:cNvPr>
          <p:cNvSpPr/>
          <p:nvPr/>
        </p:nvSpPr>
        <p:spPr>
          <a:xfrm>
            <a:off x="4416725" y="5443268"/>
            <a:ext cx="4233789" cy="943018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FE5120EA-AEAF-B843-9BDA-6A6B83BA9046}"/>
              </a:ext>
            </a:extLst>
          </p:cNvPr>
          <p:cNvSpPr txBox="1"/>
          <p:nvPr/>
        </p:nvSpPr>
        <p:spPr>
          <a:xfrm>
            <a:off x="3297576" y="5412432"/>
            <a:ext cx="10550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halkduster" panose="03050602040202020205" pitchFamily="66" charset="77"/>
              </a:rPr>
              <a:t>main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C13DE550-AD45-3544-896A-AAD70B5D4CB0}"/>
              </a:ext>
            </a:extLst>
          </p:cNvPr>
          <p:cNvSpPr/>
          <p:nvPr/>
        </p:nvSpPr>
        <p:spPr>
          <a:xfrm>
            <a:off x="4416725" y="4522574"/>
            <a:ext cx="4233789" cy="799788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85DCB1B1-6135-DC4D-A10F-743BCA1A2959}"/>
              </a:ext>
            </a:extLst>
          </p:cNvPr>
          <p:cNvSpPr txBox="1"/>
          <p:nvPr/>
        </p:nvSpPr>
        <p:spPr>
          <a:xfrm>
            <a:off x="3357393" y="4607894"/>
            <a:ext cx="8822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>
                <a:latin typeface="Chalkduster" panose="03050602040202020205" pitchFamily="66" charset="77"/>
              </a:rPr>
              <a:t>incr</a:t>
            </a:r>
            <a:endParaRPr lang="en-US" sz="2400" dirty="0">
              <a:latin typeface="Chalkduster" panose="03050602040202020205" pitchFamily="66" charset="77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637A3C57-845C-DF42-8B6F-A42CEA57F8E3}"/>
              </a:ext>
            </a:extLst>
          </p:cNvPr>
          <p:cNvSpPr/>
          <p:nvPr/>
        </p:nvSpPr>
        <p:spPr>
          <a:xfrm>
            <a:off x="5685132" y="4654823"/>
            <a:ext cx="2859314" cy="53528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  <a:latin typeface="Chalkduster" panose="03050602040202020205" pitchFamily="66" charset="77"/>
              </a:rPr>
              <a:t>11</a:t>
            </a:r>
            <a:endParaRPr lang="en-US" sz="3200" dirty="0">
              <a:solidFill>
                <a:schemeClr val="tx1"/>
              </a:solidFill>
              <a:latin typeface="Chalkduster" panose="03050602040202020205" pitchFamily="66" charset="7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0D3E5E95-542F-E247-9CDD-9DCA4C70265F}"/>
              </a:ext>
            </a:extLst>
          </p:cNvPr>
          <p:cNvSpPr txBox="1"/>
          <p:nvPr/>
        </p:nvSpPr>
        <p:spPr>
          <a:xfrm>
            <a:off x="4727438" y="4687821"/>
            <a:ext cx="3802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halkduster" panose="03050602040202020205" pitchFamily="66" charset="77"/>
              </a:rPr>
              <a:t>x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637A3C57-845C-DF42-8B6F-A42CEA57F8E3}"/>
              </a:ext>
            </a:extLst>
          </p:cNvPr>
          <p:cNvSpPr/>
          <p:nvPr/>
        </p:nvSpPr>
        <p:spPr>
          <a:xfrm>
            <a:off x="5685132" y="5606452"/>
            <a:ext cx="2859314" cy="53528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  <a:latin typeface="Chalkduster" panose="03050602040202020205" pitchFamily="66" charset="77"/>
              </a:rPr>
              <a:t>10</a:t>
            </a:r>
            <a:endParaRPr lang="en-US" sz="3200" dirty="0">
              <a:solidFill>
                <a:schemeClr val="tx1"/>
              </a:solidFill>
              <a:latin typeface="Chalkduster" panose="03050602040202020205" pitchFamily="66" charset="7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0D3E5E95-542F-E247-9CDD-9DCA4C70265F}"/>
              </a:ext>
            </a:extLst>
          </p:cNvPr>
          <p:cNvSpPr txBox="1"/>
          <p:nvPr/>
        </p:nvSpPr>
        <p:spPr>
          <a:xfrm>
            <a:off x="4727438" y="5639450"/>
            <a:ext cx="3802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halkduster" panose="03050602040202020205" pitchFamily="66" charset="77"/>
              </a:rPr>
              <a:t>x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025C9A39-3F7F-0849-ABB9-E03B6BD68C1F}"/>
              </a:ext>
            </a:extLst>
          </p:cNvPr>
          <p:cNvSpPr txBox="1"/>
          <p:nvPr/>
        </p:nvSpPr>
        <p:spPr>
          <a:xfrm>
            <a:off x="649959" y="121161"/>
            <a:ext cx="2223686" cy="23479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SG" sz="1100" dirty="0">
                <a:solidFill>
                  <a:srgbClr val="3E61A2"/>
                </a:solidFill>
                <a:latin typeface="Monaco" pitchFamily="2" charset="77"/>
              </a:rPr>
              <a:t>void</a:t>
            </a:r>
            <a:r>
              <a:rPr lang="en-SG" sz="1100" dirty="0">
                <a:latin typeface="Monaco" pitchFamily="2" charset="77"/>
              </a:rPr>
              <a:t> </a:t>
            </a:r>
            <a:r>
              <a:rPr lang="en-SG" sz="1100" dirty="0" err="1">
                <a:solidFill>
                  <a:srgbClr val="C2185B"/>
                </a:solidFill>
                <a:latin typeface="Monaco" pitchFamily="2" charset="77"/>
              </a:rPr>
              <a:t>incr</a:t>
            </a:r>
            <a:r>
              <a:rPr lang="en-SG" sz="1100" dirty="0">
                <a:latin typeface="Monaco" pitchFamily="2" charset="77"/>
              </a:rPr>
              <a:t>(</a:t>
            </a:r>
            <a:r>
              <a:rPr lang="en-SG" sz="1100" dirty="0">
                <a:solidFill>
                  <a:srgbClr val="3E61A2"/>
                </a:solidFill>
                <a:latin typeface="Monaco" pitchFamily="2" charset="77"/>
              </a:rPr>
              <a:t>long</a:t>
            </a:r>
            <a:r>
              <a:rPr lang="en-SG" sz="1100" dirty="0">
                <a:latin typeface="Monaco" pitchFamily="2" charset="77"/>
              </a:rPr>
              <a:t> x) {</a:t>
            </a:r>
          </a:p>
          <a:p>
            <a:pPr>
              <a:lnSpc>
                <a:spcPct val="150000"/>
              </a:lnSpc>
            </a:pPr>
            <a:r>
              <a:rPr lang="en-SG" sz="1100" dirty="0">
                <a:latin typeface="Monaco" pitchFamily="2" charset="77"/>
              </a:rPr>
              <a:t>  x += </a:t>
            </a:r>
            <a:r>
              <a:rPr lang="en-SG" sz="1100" dirty="0">
                <a:solidFill>
                  <a:srgbClr val="E74C3C"/>
                </a:solidFill>
                <a:latin typeface="Monaco" pitchFamily="2" charset="77"/>
              </a:rPr>
              <a:t>1</a:t>
            </a:r>
            <a:r>
              <a:rPr lang="en-SG" sz="1100" dirty="0">
                <a:latin typeface="Monaco" pitchFamily="2" charset="77"/>
              </a:rPr>
              <a:t>; </a:t>
            </a:r>
          </a:p>
          <a:p>
            <a:pPr>
              <a:lnSpc>
                <a:spcPct val="150000"/>
              </a:lnSpc>
            </a:pPr>
            <a:r>
              <a:rPr lang="en-SG" sz="1100" dirty="0">
                <a:latin typeface="Monaco" pitchFamily="2" charset="77"/>
              </a:rPr>
              <a:t>} </a:t>
            </a:r>
          </a:p>
          <a:p>
            <a:pPr>
              <a:lnSpc>
                <a:spcPct val="150000"/>
              </a:lnSpc>
            </a:pPr>
            <a:r>
              <a:rPr lang="en-SG" sz="1100" dirty="0" err="1">
                <a:solidFill>
                  <a:srgbClr val="3E61A2"/>
                </a:solidFill>
                <a:latin typeface="Monaco" pitchFamily="2" charset="77"/>
              </a:rPr>
              <a:t>int</a:t>
            </a:r>
            <a:r>
              <a:rPr lang="en-SG" sz="1100" dirty="0">
                <a:latin typeface="Monaco" pitchFamily="2" charset="77"/>
              </a:rPr>
              <a:t> </a:t>
            </a:r>
            <a:r>
              <a:rPr lang="en-SG" sz="1100" dirty="0">
                <a:solidFill>
                  <a:srgbClr val="C2185B"/>
                </a:solidFill>
                <a:latin typeface="Monaco" pitchFamily="2" charset="77"/>
              </a:rPr>
              <a:t>main</a:t>
            </a:r>
            <a:r>
              <a:rPr lang="en-SG" sz="1100" dirty="0">
                <a:latin typeface="Monaco" pitchFamily="2" charset="7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en-SG" sz="1100" dirty="0">
                <a:latin typeface="Monaco" pitchFamily="2" charset="77"/>
              </a:rPr>
              <a:t>  </a:t>
            </a:r>
            <a:r>
              <a:rPr lang="en-SG" sz="1100" dirty="0">
                <a:solidFill>
                  <a:srgbClr val="3E61A2"/>
                </a:solidFill>
                <a:latin typeface="Monaco" pitchFamily="2" charset="77"/>
              </a:rPr>
              <a:t>long</a:t>
            </a:r>
            <a:r>
              <a:rPr lang="en-SG" sz="1100" dirty="0">
                <a:latin typeface="Monaco" pitchFamily="2" charset="77"/>
              </a:rPr>
              <a:t> x = </a:t>
            </a:r>
            <a:r>
              <a:rPr lang="en-SG" sz="1100" dirty="0">
                <a:solidFill>
                  <a:srgbClr val="E74C3C"/>
                </a:solidFill>
                <a:latin typeface="Monaco" pitchFamily="2" charset="77"/>
              </a:rPr>
              <a:t>10</a:t>
            </a:r>
            <a:r>
              <a:rPr lang="en-SG" sz="1100" dirty="0">
                <a:latin typeface="Monaco" pitchFamily="2" charset="77"/>
              </a:rPr>
              <a:t>; </a:t>
            </a:r>
          </a:p>
          <a:p>
            <a:pPr>
              <a:lnSpc>
                <a:spcPct val="150000"/>
              </a:lnSpc>
            </a:pPr>
            <a:r>
              <a:rPr lang="en-SG" sz="1100" dirty="0">
                <a:latin typeface="Monaco" pitchFamily="2" charset="77"/>
              </a:rPr>
              <a:t>  </a:t>
            </a:r>
            <a:r>
              <a:rPr lang="en-SG" sz="1100" dirty="0" err="1">
                <a:latin typeface="Monaco" pitchFamily="2" charset="77"/>
              </a:rPr>
              <a:t>incr</a:t>
            </a:r>
            <a:r>
              <a:rPr lang="en-SG" sz="1100" dirty="0">
                <a:latin typeface="Monaco" pitchFamily="2" charset="77"/>
              </a:rPr>
              <a:t>(x); </a:t>
            </a:r>
          </a:p>
          <a:p>
            <a:pPr>
              <a:lnSpc>
                <a:spcPct val="150000"/>
              </a:lnSpc>
            </a:pPr>
            <a:r>
              <a:rPr lang="en-SG" sz="1100" dirty="0">
                <a:latin typeface="Monaco" pitchFamily="2" charset="77"/>
              </a:rPr>
              <a:t>  </a:t>
            </a:r>
            <a:r>
              <a:rPr lang="en-SG" sz="1100" dirty="0" err="1">
                <a:latin typeface="Monaco" pitchFamily="2" charset="77"/>
              </a:rPr>
              <a:t>incr</a:t>
            </a:r>
            <a:r>
              <a:rPr lang="en-SG" sz="1100" dirty="0">
                <a:latin typeface="Monaco" pitchFamily="2" charset="77"/>
              </a:rPr>
              <a:t>(x);</a:t>
            </a:r>
          </a:p>
          <a:p>
            <a:pPr>
              <a:lnSpc>
                <a:spcPct val="150000"/>
              </a:lnSpc>
            </a:pPr>
            <a:r>
              <a:rPr lang="en-SG" sz="1100" dirty="0">
                <a:latin typeface="Monaco" pitchFamily="2" charset="77"/>
              </a:rPr>
              <a:t>  cs1010_print_long(x); </a:t>
            </a:r>
          </a:p>
          <a:p>
            <a:pPr>
              <a:lnSpc>
                <a:spcPct val="150000"/>
              </a:lnSpc>
            </a:pPr>
            <a:r>
              <a:rPr lang="en-SG" sz="1100" dirty="0">
                <a:latin typeface="Monaco" pitchFamily="2" charset="77"/>
              </a:rPr>
              <a:t>}</a:t>
            </a:r>
            <a:endParaRPr lang="en-US" sz="1100" dirty="0">
              <a:latin typeface="Monaco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982339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Recap</a:t>
            </a:r>
            <a:br>
              <a:rPr lang="en-US" dirty="0" smtClean="0"/>
            </a:br>
            <a:r>
              <a:rPr lang="en-US" sz="3000" dirty="0" smtClean="0"/>
              <a:t>The basics: address-of operator</a:t>
            </a:r>
            <a:endParaRPr lang="en-US" sz="3000" dirty="0"/>
          </a:p>
        </p:txBody>
      </p:sp>
      <p:sp>
        <p:nvSpPr>
          <p:cNvPr id="17" name="Content Placeholder 3"/>
          <p:cNvSpPr txBox="1">
            <a:spLocks/>
          </p:cNvSpPr>
          <p:nvPr/>
        </p:nvSpPr>
        <p:spPr>
          <a:xfrm>
            <a:off x="1028700" y="5341305"/>
            <a:ext cx="7200900" cy="11644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6858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800" i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400" i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dirty="0"/>
              <a:t>A</a:t>
            </a:r>
            <a:r>
              <a:rPr lang="en-US" dirty="0" smtClean="0"/>
              <a:t>ddress-of operator (&amp;): gets the address of a location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4550833" y="3592840"/>
            <a:ext cx="44044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  cs1010_println_long((long) &amp;x);</a:t>
            </a:r>
            <a:endParaRPr lang="en-US" sz="2400" dirty="0"/>
          </a:p>
        </p:txBody>
      </p:sp>
      <p:graphicFrame>
        <p:nvGraphicFramePr>
          <p:cNvPr id="31" name="Table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4219875"/>
              </p:ext>
            </p:extLst>
          </p:nvPr>
        </p:nvGraphicFramePr>
        <p:xfrm>
          <a:off x="2771936" y="2951748"/>
          <a:ext cx="1593955" cy="20148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939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402965">
                <a:tc>
                  <a:txBody>
                    <a:bodyPr/>
                    <a:lstStyle/>
                    <a:p>
                      <a:endParaRPr lang="en-US" sz="1600" dirty="0">
                        <a:ln w="38100">
                          <a:solidFill>
                            <a:schemeClr val="tx1"/>
                          </a:solidFill>
                        </a:ln>
                      </a:endParaRPr>
                    </a:p>
                  </a:txBody>
                  <a:tcPr marL="110959" marR="110959" marT="55479" marB="554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02965">
                <a:tc>
                  <a:txBody>
                    <a:bodyPr/>
                    <a:lstStyle/>
                    <a:p>
                      <a:endParaRPr lang="en-US" sz="1600">
                        <a:ln w="38100">
                          <a:solidFill>
                            <a:schemeClr val="tx1"/>
                          </a:solidFill>
                        </a:ln>
                      </a:endParaRPr>
                    </a:p>
                  </a:txBody>
                  <a:tcPr marL="110959" marR="110959" marT="55479" marB="554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02965">
                <a:tc>
                  <a:txBody>
                    <a:bodyPr/>
                    <a:lstStyle/>
                    <a:p>
                      <a:endParaRPr lang="en-US" sz="1600">
                        <a:ln w="38100">
                          <a:solidFill>
                            <a:schemeClr val="tx1"/>
                          </a:solidFill>
                        </a:ln>
                      </a:endParaRPr>
                    </a:p>
                  </a:txBody>
                  <a:tcPr marL="110959" marR="110959" marT="55479" marB="554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02965">
                <a:tc>
                  <a:txBody>
                    <a:bodyPr/>
                    <a:lstStyle/>
                    <a:p>
                      <a:endParaRPr lang="en-US" sz="1600" dirty="0">
                        <a:ln w="38100">
                          <a:solidFill>
                            <a:schemeClr val="tx1"/>
                          </a:solidFill>
                        </a:ln>
                      </a:endParaRPr>
                    </a:p>
                  </a:txBody>
                  <a:tcPr marL="110959" marR="110959" marT="55479" marB="554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02965">
                <a:tc>
                  <a:txBody>
                    <a:bodyPr/>
                    <a:lstStyle/>
                    <a:p>
                      <a:endParaRPr lang="en-US" sz="1600" dirty="0">
                        <a:ln w="38100">
                          <a:solidFill>
                            <a:schemeClr val="tx1"/>
                          </a:solidFill>
                        </a:ln>
                      </a:endParaRPr>
                    </a:p>
                  </a:txBody>
                  <a:tcPr marL="110959" marR="110959" marT="55479" marB="554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sp>
        <p:nvSpPr>
          <p:cNvPr id="32" name="TextBox 31"/>
          <p:cNvSpPr txBox="1"/>
          <p:nvPr/>
        </p:nvSpPr>
        <p:spPr>
          <a:xfrm>
            <a:off x="826964" y="2171700"/>
            <a:ext cx="190375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/>
              <a:t>Address</a:t>
            </a:r>
            <a:endParaRPr lang="en-US" sz="3000" dirty="0"/>
          </a:p>
        </p:txBody>
      </p:sp>
      <p:sp>
        <p:nvSpPr>
          <p:cNvPr id="33" name="TextBox 32"/>
          <p:cNvSpPr txBox="1"/>
          <p:nvPr/>
        </p:nvSpPr>
        <p:spPr>
          <a:xfrm>
            <a:off x="2617039" y="2155871"/>
            <a:ext cx="190375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/>
              <a:t>Data</a:t>
            </a:r>
            <a:endParaRPr lang="en-US" sz="3000" dirty="0"/>
          </a:p>
        </p:txBody>
      </p:sp>
      <p:sp>
        <p:nvSpPr>
          <p:cNvPr id="34" name="TextBox 33"/>
          <p:cNvSpPr txBox="1"/>
          <p:nvPr/>
        </p:nvSpPr>
        <p:spPr>
          <a:xfrm>
            <a:off x="826964" y="2847574"/>
            <a:ext cx="190375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/>
              <a:t>0</a:t>
            </a:r>
            <a:endParaRPr lang="en-US" sz="3000" dirty="0"/>
          </a:p>
        </p:txBody>
      </p:sp>
      <p:sp>
        <p:nvSpPr>
          <p:cNvPr id="35" name="TextBox 34"/>
          <p:cNvSpPr txBox="1"/>
          <p:nvPr/>
        </p:nvSpPr>
        <p:spPr>
          <a:xfrm>
            <a:off x="826964" y="3222307"/>
            <a:ext cx="190375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/>
              <a:t>1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826964" y="3612659"/>
            <a:ext cx="190375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/>
              <a:t>2</a:t>
            </a:r>
            <a:endParaRPr lang="en-US" sz="3000" dirty="0"/>
          </a:p>
        </p:txBody>
      </p:sp>
      <p:sp>
        <p:nvSpPr>
          <p:cNvPr id="37" name="TextBox 36"/>
          <p:cNvSpPr txBox="1"/>
          <p:nvPr/>
        </p:nvSpPr>
        <p:spPr>
          <a:xfrm>
            <a:off x="826964" y="3987392"/>
            <a:ext cx="190375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/>
              <a:t>3</a:t>
            </a:r>
            <a:endParaRPr lang="en-US" sz="3000" dirty="0"/>
          </a:p>
        </p:txBody>
      </p:sp>
      <p:sp>
        <p:nvSpPr>
          <p:cNvPr id="38" name="TextBox 37"/>
          <p:cNvSpPr txBox="1"/>
          <p:nvPr/>
        </p:nvSpPr>
        <p:spPr>
          <a:xfrm>
            <a:off x="826964" y="4412575"/>
            <a:ext cx="190375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/>
              <a:t>4</a:t>
            </a:r>
            <a:endParaRPr lang="en-US" sz="3000" dirty="0"/>
          </a:p>
        </p:txBody>
      </p:sp>
      <p:sp>
        <p:nvSpPr>
          <p:cNvPr id="39" name="TextBox 38"/>
          <p:cNvSpPr txBox="1"/>
          <p:nvPr/>
        </p:nvSpPr>
        <p:spPr>
          <a:xfrm>
            <a:off x="2647082" y="3657600"/>
            <a:ext cx="190375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034984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808872B9-7B6A-484D-BF92-E4F975255999}"/>
              </a:ext>
            </a:extLst>
          </p:cNvPr>
          <p:cNvSpPr/>
          <p:nvPr/>
        </p:nvSpPr>
        <p:spPr>
          <a:xfrm>
            <a:off x="4416725" y="5443268"/>
            <a:ext cx="4233789" cy="943018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FE5120EA-AEAF-B843-9BDA-6A6B83BA9046}"/>
              </a:ext>
            </a:extLst>
          </p:cNvPr>
          <p:cNvSpPr txBox="1"/>
          <p:nvPr/>
        </p:nvSpPr>
        <p:spPr>
          <a:xfrm>
            <a:off x="3297576" y="5412432"/>
            <a:ext cx="10550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halkduster" panose="03050602040202020205" pitchFamily="66" charset="77"/>
              </a:rPr>
              <a:t>main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637A3C57-845C-DF42-8B6F-A42CEA57F8E3}"/>
              </a:ext>
            </a:extLst>
          </p:cNvPr>
          <p:cNvSpPr/>
          <p:nvPr/>
        </p:nvSpPr>
        <p:spPr>
          <a:xfrm>
            <a:off x="5685132" y="5606452"/>
            <a:ext cx="2859314" cy="53528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  <a:latin typeface="Chalkduster" panose="03050602040202020205" pitchFamily="66" charset="77"/>
              </a:rPr>
              <a:t>10</a:t>
            </a:r>
            <a:endParaRPr lang="en-US" sz="3200" dirty="0">
              <a:solidFill>
                <a:schemeClr val="tx1"/>
              </a:solidFill>
              <a:latin typeface="Chalkduster" panose="03050602040202020205" pitchFamily="66" charset="7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0D3E5E95-542F-E247-9CDD-9DCA4C70265F}"/>
              </a:ext>
            </a:extLst>
          </p:cNvPr>
          <p:cNvSpPr txBox="1"/>
          <p:nvPr/>
        </p:nvSpPr>
        <p:spPr>
          <a:xfrm>
            <a:off x="4727438" y="5639450"/>
            <a:ext cx="3802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halkduster" panose="03050602040202020205" pitchFamily="66" charset="77"/>
              </a:rPr>
              <a:t>x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025C9A39-3F7F-0849-ABB9-E03B6BD68C1F}"/>
              </a:ext>
            </a:extLst>
          </p:cNvPr>
          <p:cNvSpPr txBox="1"/>
          <p:nvPr/>
        </p:nvSpPr>
        <p:spPr>
          <a:xfrm>
            <a:off x="649959" y="121161"/>
            <a:ext cx="2223686" cy="23479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SG" sz="1100" dirty="0">
                <a:solidFill>
                  <a:srgbClr val="3E61A2"/>
                </a:solidFill>
                <a:latin typeface="Monaco" pitchFamily="2" charset="77"/>
              </a:rPr>
              <a:t>void</a:t>
            </a:r>
            <a:r>
              <a:rPr lang="en-SG" sz="1100" dirty="0">
                <a:latin typeface="Monaco" pitchFamily="2" charset="77"/>
              </a:rPr>
              <a:t> </a:t>
            </a:r>
            <a:r>
              <a:rPr lang="en-SG" sz="1100" dirty="0" err="1">
                <a:solidFill>
                  <a:srgbClr val="C2185B"/>
                </a:solidFill>
                <a:latin typeface="Monaco" pitchFamily="2" charset="77"/>
              </a:rPr>
              <a:t>incr</a:t>
            </a:r>
            <a:r>
              <a:rPr lang="en-SG" sz="1100" dirty="0">
                <a:latin typeface="Monaco" pitchFamily="2" charset="77"/>
              </a:rPr>
              <a:t>(</a:t>
            </a:r>
            <a:r>
              <a:rPr lang="en-SG" sz="1100" dirty="0">
                <a:solidFill>
                  <a:srgbClr val="3E61A2"/>
                </a:solidFill>
                <a:latin typeface="Monaco" pitchFamily="2" charset="77"/>
              </a:rPr>
              <a:t>long</a:t>
            </a:r>
            <a:r>
              <a:rPr lang="en-SG" sz="1100" dirty="0">
                <a:latin typeface="Monaco" pitchFamily="2" charset="77"/>
              </a:rPr>
              <a:t> x) {</a:t>
            </a:r>
          </a:p>
          <a:p>
            <a:pPr>
              <a:lnSpc>
                <a:spcPct val="150000"/>
              </a:lnSpc>
            </a:pPr>
            <a:r>
              <a:rPr lang="en-SG" sz="1100" dirty="0">
                <a:latin typeface="Monaco" pitchFamily="2" charset="77"/>
              </a:rPr>
              <a:t>  x += </a:t>
            </a:r>
            <a:r>
              <a:rPr lang="en-SG" sz="1100" dirty="0">
                <a:solidFill>
                  <a:srgbClr val="E74C3C"/>
                </a:solidFill>
                <a:latin typeface="Monaco" pitchFamily="2" charset="77"/>
              </a:rPr>
              <a:t>1</a:t>
            </a:r>
            <a:r>
              <a:rPr lang="en-SG" sz="1100" dirty="0">
                <a:latin typeface="Monaco" pitchFamily="2" charset="77"/>
              </a:rPr>
              <a:t>; </a:t>
            </a:r>
          </a:p>
          <a:p>
            <a:pPr>
              <a:lnSpc>
                <a:spcPct val="150000"/>
              </a:lnSpc>
            </a:pPr>
            <a:r>
              <a:rPr lang="en-SG" sz="1100" dirty="0">
                <a:latin typeface="Monaco" pitchFamily="2" charset="77"/>
              </a:rPr>
              <a:t>} </a:t>
            </a:r>
          </a:p>
          <a:p>
            <a:pPr>
              <a:lnSpc>
                <a:spcPct val="150000"/>
              </a:lnSpc>
            </a:pPr>
            <a:r>
              <a:rPr lang="en-SG" sz="1100" dirty="0" err="1">
                <a:solidFill>
                  <a:srgbClr val="3E61A2"/>
                </a:solidFill>
                <a:latin typeface="Monaco" pitchFamily="2" charset="77"/>
              </a:rPr>
              <a:t>int</a:t>
            </a:r>
            <a:r>
              <a:rPr lang="en-SG" sz="1100" dirty="0">
                <a:latin typeface="Monaco" pitchFamily="2" charset="77"/>
              </a:rPr>
              <a:t> </a:t>
            </a:r>
            <a:r>
              <a:rPr lang="en-SG" sz="1100" dirty="0">
                <a:solidFill>
                  <a:srgbClr val="C2185B"/>
                </a:solidFill>
                <a:latin typeface="Monaco" pitchFamily="2" charset="77"/>
              </a:rPr>
              <a:t>main</a:t>
            </a:r>
            <a:r>
              <a:rPr lang="en-SG" sz="1100" dirty="0">
                <a:latin typeface="Monaco" pitchFamily="2" charset="7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en-SG" sz="1100" dirty="0">
                <a:latin typeface="Monaco" pitchFamily="2" charset="77"/>
              </a:rPr>
              <a:t>  </a:t>
            </a:r>
            <a:r>
              <a:rPr lang="en-SG" sz="1100" dirty="0">
                <a:solidFill>
                  <a:srgbClr val="3E61A2"/>
                </a:solidFill>
                <a:latin typeface="Monaco" pitchFamily="2" charset="77"/>
              </a:rPr>
              <a:t>long</a:t>
            </a:r>
            <a:r>
              <a:rPr lang="en-SG" sz="1100" dirty="0">
                <a:latin typeface="Monaco" pitchFamily="2" charset="77"/>
              </a:rPr>
              <a:t> x = </a:t>
            </a:r>
            <a:r>
              <a:rPr lang="en-SG" sz="1100" dirty="0">
                <a:solidFill>
                  <a:srgbClr val="E74C3C"/>
                </a:solidFill>
                <a:latin typeface="Monaco" pitchFamily="2" charset="77"/>
              </a:rPr>
              <a:t>10</a:t>
            </a:r>
            <a:r>
              <a:rPr lang="en-SG" sz="1100" dirty="0">
                <a:latin typeface="Monaco" pitchFamily="2" charset="77"/>
              </a:rPr>
              <a:t>; </a:t>
            </a:r>
          </a:p>
          <a:p>
            <a:pPr>
              <a:lnSpc>
                <a:spcPct val="150000"/>
              </a:lnSpc>
            </a:pPr>
            <a:r>
              <a:rPr lang="en-SG" sz="1100" dirty="0">
                <a:latin typeface="Monaco" pitchFamily="2" charset="77"/>
              </a:rPr>
              <a:t>  </a:t>
            </a:r>
            <a:r>
              <a:rPr lang="en-SG" sz="1100" dirty="0" err="1">
                <a:latin typeface="Monaco" pitchFamily="2" charset="77"/>
              </a:rPr>
              <a:t>incr</a:t>
            </a:r>
            <a:r>
              <a:rPr lang="en-SG" sz="1100" dirty="0">
                <a:latin typeface="Monaco" pitchFamily="2" charset="77"/>
              </a:rPr>
              <a:t>(x); </a:t>
            </a:r>
          </a:p>
          <a:p>
            <a:pPr>
              <a:lnSpc>
                <a:spcPct val="150000"/>
              </a:lnSpc>
            </a:pPr>
            <a:r>
              <a:rPr lang="en-SG" sz="1100" dirty="0">
                <a:latin typeface="Monaco" pitchFamily="2" charset="77"/>
              </a:rPr>
              <a:t>  </a:t>
            </a:r>
            <a:r>
              <a:rPr lang="en-SG" sz="1100" dirty="0" err="1">
                <a:latin typeface="Monaco" pitchFamily="2" charset="77"/>
              </a:rPr>
              <a:t>incr</a:t>
            </a:r>
            <a:r>
              <a:rPr lang="en-SG" sz="1100" dirty="0">
                <a:latin typeface="Monaco" pitchFamily="2" charset="77"/>
              </a:rPr>
              <a:t>(x);</a:t>
            </a:r>
          </a:p>
          <a:p>
            <a:pPr>
              <a:lnSpc>
                <a:spcPct val="150000"/>
              </a:lnSpc>
            </a:pPr>
            <a:r>
              <a:rPr lang="en-SG" sz="1100" dirty="0">
                <a:latin typeface="Monaco" pitchFamily="2" charset="77"/>
              </a:rPr>
              <a:t>  cs1010_print_long(x); </a:t>
            </a:r>
          </a:p>
          <a:p>
            <a:pPr>
              <a:lnSpc>
                <a:spcPct val="150000"/>
              </a:lnSpc>
            </a:pPr>
            <a:r>
              <a:rPr lang="en-SG" sz="1100" dirty="0">
                <a:latin typeface="Monaco" pitchFamily="2" charset="77"/>
              </a:rPr>
              <a:t>}</a:t>
            </a:r>
            <a:endParaRPr lang="en-US" sz="1100" dirty="0">
              <a:latin typeface="Monaco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697087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14.1</a:t>
            </a:r>
            <a:br>
              <a:rPr lang="en-US" dirty="0" smtClean="0"/>
            </a:br>
            <a:r>
              <a:rPr lang="en-US" sz="3000" dirty="0" smtClean="0"/>
              <a:t>Part 1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025C9A39-3F7F-0849-ABB9-E03B6BD68C1F}"/>
              </a:ext>
            </a:extLst>
          </p:cNvPr>
          <p:cNvSpPr txBox="1"/>
          <p:nvPr/>
        </p:nvSpPr>
        <p:spPr>
          <a:xfrm>
            <a:off x="748385" y="1853916"/>
            <a:ext cx="2396810" cy="27976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SG" sz="2400" dirty="0">
                <a:solidFill>
                  <a:srgbClr val="3E61A2"/>
                </a:solidFill>
                <a:latin typeface="Monaco" pitchFamily="2" charset="77"/>
              </a:rPr>
              <a:t>long</a:t>
            </a:r>
            <a:r>
              <a:rPr lang="en-SG" sz="2400" dirty="0">
                <a:latin typeface="Monaco" pitchFamily="2" charset="77"/>
              </a:rPr>
              <a:t> *ptr1; </a:t>
            </a:r>
          </a:p>
          <a:p>
            <a:pPr>
              <a:lnSpc>
                <a:spcPct val="150000"/>
              </a:lnSpc>
            </a:pPr>
            <a:r>
              <a:rPr lang="en-SG" sz="2400" dirty="0">
                <a:solidFill>
                  <a:srgbClr val="3E61A2"/>
                </a:solidFill>
                <a:latin typeface="Monaco" pitchFamily="2" charset="77"/>
              </a:rPr>
              <a:t>long</a:t>
            </a:r>
            <a:r>
              <a:rPr lang="en-SG" sz="2400" dirty="0">
                <a:latin typeface="Monaco" pitchFamily="2" charset="77"/>
              </a:rPr>
              <a:t> *ptr2; </a:t>
            </a:r>
          </a:p>
          <a:p>
            <a:pPr>
              <a:lnSpc>
                <a:spcPct val="150000"/>
              </a:lnSpc>
            </a:pPr>
            <a:r>
              <a:rPr lang="en-SG" sz="2400" dirty="0">
                <a:solidFill>
                  <a:srgbClr val="3E61A2"/>
                </a:solidFill>
                <a:latin typeface="Monaco" pitchFamily="2" charset="77"/>
              </a:rPr>
              <a:t>long</a:t>
            </a:r>
            <a:r>
              <a:rPr lang="en-SG" sz="2400" dirty="0">
                <a:latin typeface="Monaco" pitchFamily="2" charset="77"/>
              </a:rPr>
              <a:t> x; </a:t>
            </a:r>
          </a:p>
          <a:p>
            <a:pPr>
              <a:lnSpc>
                <a:spcPct val="150000"/>
              </a:lnSpc>
            </a:pPr>
            <a:r>
              <a:rPr lang="en-SG" sz="2400" dirty="0">
                <a:solidFill>
                  <a:srgbClr val="3E61A2"/>
                </a:solidFill>
                <a:latin typeface="Monaco" pitchFamily="2" charset="77"/>
              </a:rPr>
              <a:t>long</a:t>
            </a:r>
            <a:r>
              <a:rPr lang="en-SG" sz="2400" dirty="0">
                <a:latin typeface="Monaco" pitchFamily="2" charset="77"/>
              </a:rPr>
              <a:t> y; </a:t>
            </a:r>
          </a:p>
          <a:p>
            <a:pPr>
              <a:lnSpc>
                <a:spcPct val="150000"/>
              </a:lnSpc>
            </a:pPr>
            <a:endParaRPr lang="en-SG" sz="2400" dirty="0">
              <a:latin typeface="Monaco" pitchFamily="2" charset="7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A8A9FB60-31C6-FD4C-824E-362557C97DCC}"/>
              </a:ext>
            </a:extLst>
          </p:cNvPr>
          <p:cNvSpPr txBox="1"/>
          <p:nvPr/>
        </p:nvSpPr>
        <p:spPr>
          <a:xfrm>
            <a:off x="3602795" y="1853916"/>
            <a:ext cx="5346335" cy="44596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SG" sz="2400" dirty="0">
                <a:latin typeface="Monaco" pitchFamily="2" charset="77"/>
              </a:rPr>
              <a:t>ptr1 = &amp;x; </a:t>
            </a:r>
          </a:p>
          <a:p>
            <a:pPr>
              <a:lnSpc>
                <a:spcPct val="150000"/>
              </a:lnSpc>
            </a:pPr>
            <a:r>
              <a:rPr lang="en-SG" sz="2400" dirty="0">
                <a:latin typeface="Monaco" pitchFamily="2" charset="77"/>
              </a:rPr>
              <a:t>ptr2 = &amp;y; </a:t>
            </a:r>
          </a:p>
          <a:p>
            <a:pPr>
              <a:lnSpc>
                <a:spcPct val="150000"/>
              </a:lnSpc>
            </a:pPr>
            <a:r>
              <a:rPr lang="en-SG" sz="2400" dirty="0">
                <a:latin typeface="Monaco" pitchFamily="2" charset="77"/>
              </a:rPr>
              <a:t>*ptr1 = </a:t>
            </a:r>
            <a:r>
              <a:rPr lang="en-SG" sz="2400" dirty="0">
                <a:solidFill>
                  <a:srgbClr val="E74C3C"/>
                </a:solidFill>
                <a:latin typeface="Monaco" pitchFamily="2" charset="77"/>
              </a:rPr>
              <a:t>123</a:t>
            </a:r>
            <a:r>
              <a:rPr lang="en-SG" sz="2400" dirty="0">
                <a:latin typeface="Monaco" pitchFamily="2" charset="77"/>
              </a:rPr>
              <a:t>; </a:t>
            </a:r>
          </a:p>
          <a:p>
            <a:pPr>
              <a:lnSpc>
                <a:spcPct val="150000"/>
              </a:lnSpc>
            </a:pPr>
            <a:r>
              <a:rPr lang="en-SG" sz="2400" dirty="0">
                <a:latin typeface="Monaco" pitchFamily="2" charset="77"/>
              </a:rPr>
              <a:t>*ptr2 = -</a:t>
            </a:r>
            <a:r>
              <a:rPr lang="en-SG" sz="2400" dirty="0">
                <a:solidFill>
                  <a:srgbClr val="E74C3C"/>
                </a:solidFill>
                <a:latin typeface="Monaco" pitchFamily="2" charset="77"/>
              </a:rPr>
              <a:t>1</a:t>
            </a:r>
            <a:r>
              <a:rPr lang="en-SG" sz="2400" dirty="0">
                <a:latin typeface="Monaco" pitchFamily="2" charset="77"/>
              </a:rPr>
              <a:t>; </a:t>
            </a:r>
          </a:p>
          <a:p>
            <a:pPr>
              <a:lnSpc>
                <a:spcPct val="150000"/>
              </a:lnSpc>
            </a:pPr>
            <a:r>
              <a:rPr lang="en-SG" sz="2400" dirty="0">
                <a:latin typeface="Monaco" pitchFamily="2" charset="77"/>
              </a:rPr>
              <a:t>cs1010_println_long(x); </a:t>
            </a:r>
          </a:p>
          <a:p>
            <a:pPr>
              <a:lnSpc>
                <a:spcPct val="150000"/>
              </a:lnSpc>
            </a:pPr>
            <a:r>
              <a:rPr lang="en-SG" sz="2400" dirty="0">
                <a:latin typeface="Monaco" pitchFamily="2" charset="77"/>
              </a:rPr>
              <a:t>cs1010_println_long(y); </a:t>
            </a:r>
          </a:p>
          <a:p>
            <a:pPr>
              <a:lnSpc>
                <a:spcPct val="150000"/>
              </a:lnSpc>
            </a:pPr>
            <a:r>
              <a:rPr lang="en-SG" sz="2400" dirty="0">
                <a:latin typeface="Monaco" pitchFamily="2" charset="77"/>
              </a:rPr>
              <a:t>cs1010_println_long(*ptr1); </a:t>
            </a:r>
          </a:p>
          <a:p>
            <a:pPr>
              <a:lnSpc>
                <a:spcPct val="150000"/>
              </a:lnSpc>
            </a:pPr>
            <a:r>
              <a:rPr lang="en-SG" sz="2400" dirty="0">
                <a:latin typeface="Monaco" pitchFamily="2" charset="77"/>
              </a:rPr>
              <a:t>cs1010_println_long(*ptr2); </a:t>
            </a:r>
            <a:endParaRPr lang="en-US" sz="2400" dirty="0">
              <a:latin typeface="Monaco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583991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808872B9-7B6A-484D-BF92-E4F975255999}"/>
              </a:ext>
            </a:extLst>
          </p:cNvPr>
          <p:cNvSpPr/>
          <p:nvPr/>
        </p:nvSpPr>
        <p:spPr>
          <a:xfrm>
            <a:off x="2456120" y="4759528"/>
            <a:ext cx="4233789" cy="943018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FE5120EA-AEAF-B843-9BDA-6A6B83BA9046}"/>
              </a:ext>
            </a:extLst>
          </p:cNvPr>
          <p:cNvSpPr txBox="1"/>
          <p:nvPr/>
        </p:nvSpPr>
        <p:spPr>
          <a:xfrm>
            <a:off x="1336971" y="4728692"/>
            <a:ext cx="8674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halkduster" panose="03050602040202020205" pitchFamily="66" charset="77"/>
              </a:rPr>
              <a:t>ptr1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6A8A2F39-36F7-414D-B933-213020EFE88A}"/>
              </a:ext>
            </a:extLst>
          </p:cNvPr>
          <p:cNvSpPr/>
          <p:nvPr/>
        </p:nvSpPr>
        <p:spPr>
          <a:xfrm>
            <a:off x="2456120" y="3668015"/>
            <a:ext cx="4233789" cy="943018"/>
          </a:xfrm>
          <a:prstGeom prst="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06D88979-19BF-494D-8BC4-1FF87581E008}"/>
              </a:ext>
            </a:extLst>
          </p:cNvPr>
          <p:cNvSpPr txBox="1"/>
          <p:nvPr/>
        </p:nvSpPr>
        <p:spPr>
          <a:xfrm>
            <a:off x="1336971" y="3637179"/>
            <a:ext cx="854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halkduster" panose="03050602040202020205" pitchFamily="66" charset="77"/>
              </a:rPr>
              <a:t>ptr2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0C1B0799-9145-CB4E-A030-E367F5C89B13}"/>
              </a:ext>
            </a:extLst>
          </p:cNvPr>
          <p:cNvSpPr/>
          <p:nvPr/>
        </p:nvSpPr>
        <p:spPr>
          <a:xfrm>
            <a:off x="2456120" y="2576502"/>
            <a:ext cx="4233789" cy="943018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halkduster" panose="03050602040202020205" pitchFamily="66" charset="77"/>
              </a:rPr>
              <a:t>123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4E6AB5FB-C147-7443-AB36-8311904358E2}"/>
              </a:ext>
            </a:extLst>
          </p:cNvPr>
          <p:cNvSpPr/>
          <p:nvPr/>
        </p:nvSpPr>
        <p:spPr>
          <a:xfrm>
            <a:off x="2456120" y="1484989"/>
            <a:ext cx="4233789" cy="943018"/>
          </a:xfrm>
          <a:prstGeom prst="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halkduster" panose="03050602040202020205" pitchFamily="66" charset="77"/>
              </a:rPr>
              <a:t>-1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8A73FF9E-75B6-CB49-94CD-7665F345B2AF}"/>
              </a:ext>
            </a:extLst>
          </p:cNvPr>
          <p:cNvSpPr txBox="1"/>
          <p:nvPr/>
        </p:nvSpPr>
        <p:spPr>
          <a:xfrm>
            <a:off x="1811332" y="2576502"/>
            <a:ext cx="3802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halkduster" panose="03050602040202020205" pitchFamily="66" charset="77"/>
              </a:rPr>
              <a:t>x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0F99CF86-AADE-8345-A3AE-084B7E578C8A}"/>
              </a:ext>
            </a:extLst>
          </p:cNvPr>
          <p:cNvSpPr txBox="1"/>
          <p:nvPr/>
        </p:nvSpPr>
        <p:spPr>
          <a:xfrm>
            <a:off x="1811332" y="1484989"/>
            <a:ext cx="3722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halkduster" panose="03050602040202020205" pitchFamily="66" charset="77"/>
              </a:rPr>
              <a:t>y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xmlns="" id="{229AE59C-5AB8-9F48-AC19-511879FD13F5}"/>
              </a:ext>
            </a:extLst>
          </p:cNvPr>
          <p:cNvSpPr/>
          <p:nvPr/>
        </p:nvSpPr>
        <p:spPr>
          <a:xfrm>
            <a:off x="4573014" y="5156896"/>
            <a:ext cx="148281" cy="14828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xmlns="" id="{F8856792-D74A-FC4B-A863-17850A8CFD2C}"/>
              </a:ext>
            </a:extLst>
          </p:cNvPr>
          <p:cNvSpPr/>
          <p:nvPr/>
        </p:nvSpPr>
        <p:spPr>
          <a:xfrm>
            <a:off x="4573013" y="4065383"/>
            <a:ext cx="148281" cy="148281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xmlns="" id="{B09EF21A-DAAA-1949-89B5-D3105C652901}"/>
              </a:ext>
            </a:extLst>
          </p:cNvPr>
          <p:cNvCxnSpPr>
            <a:stCxn id="2" idx="7"/>
            <a:endCxn id="8" idx="3"/>
          </p:cNvCxnSpPr>
          <p:nvPr/>
        </p:nvCxnSpPr>
        <p:spPr>
          <a:xfrm rot="5400000" flipH="1" flipV="1">
            <a:off x="4629444" y="3118147"/>
            <a:ext cx="2130600" cy="1990329"/>
          </a:xfrm>
          <a:prstGeom prst="bentConnector4">
            <a:avLst>
              <a:gd name="adj1" fmla="val -1399"/>
              <a:gd name="adj2" fmla="val 111486"/>
            </a:avLst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xmlns="" id="{561CAA21-FE8E-FE40-A1D7-AC18B12C56A4}"/>
              </a:ext>
            </a:extLst>
          </p:cNvPr>
          <p:cNvCxnSpPr>
            <a:cxnSpLocks/>
            <a:endCxn id="9" idx="3"/>
          </p:cNvCxnSpPr>
          <p:nvPr/>
        </p:nvCxnSpPr>
        <p:spPr>
          <a:xfrm rot="5400000" flipH="1" flipV="1">
            <a:off x="4634431" y="2043366"/>
            <a:ext cx="2142346" cy="1968610"/>
          </a:xfrm>
          <a:prstGeom prst="bentConnector4">
            <a:avLst>
              <a:gd name="adj1" fmla="val -1764"/>
              <a:gd name="adj2" fmla="val 126258"/>
            </a:avLst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7327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14.1</a:t>
            </a:r>
            <a:br>
              <a:rPr lang="en-US" dirty="0" smtClean="0"/>
            </a:br>
            <a:r>
              <a:rPr lang="en-US" sz="3000" dirty="0" smtClean="0"/>
              <a:t>Part 2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A8A9FB60-31C6-FD4C-824E-362557C97DCC}"/>
              </a:ext>
            </a:extLst>
          </p:cNvPr>
          <p:cNvSpPr txBox="1"/>
          <p:nvPr/>
        </p:nvSpPr>
        <p:spPr>
          <a:xfrm>
            <a:off x="2088788" y="2171700"/>
            <a:ext cx="5346335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SG" sz="2400" dirty="0">
                <a:latin typeface="Monaco" pitchFamily="2" charset="77"/>
              </a:rPr>
              <a:t>ptr1 = </a:t>
            </a:r>
            <a:r>
              <a:rPr lang="en-SG" sz="2400" dirty="0" smtClean="0">
                <a:latin typeface="Monaco" pitchFamily="2" charset="77"/>
              </a:rPr>
              <a:t>ptr2;</a:t>
            </a:r>
          </a:p>
          <a:p>
            <a:pPr>
              <a:lnSpc>
                <a:spcPct val="150000"/>
              </a:lnSpc>
            </a:pPr>
            <a:r>
              <a:rPr lang="en-SG" sz="2400" dirty="0" smtClean="0">
                <a:latin typeface="Monaco" pitchFamily="2" charset="77"/>
              </a:rPr>
              <a:t>*ptr1 = 1946;</a:t>
            </a:r>
            <a:endParaRPr lang="en-SG" sz="2400" dirty="0">
              <a:latin typeface="Monaco" pitchFamily="2" charset="77"/>
            </a:endParaRPr>
          </a:p>
          <a:p>
            <a:pPr>
              <a:lnSpc>
                <a:spcPct val="150000"/>
              </a:lnSpc>
            </a:pPr>
            <a:endParaRPr lang="en-SG" sz="2400" dirty="0">
              <a:latin typeface="Monaco" pitchFamily="2" charset="77"/>
            </a:endParaRPr>
          </a:p>
          <a:p>
            <a:pPr>
              <a:lnSpc>
                <a:spcPct val="150000"/>
              </a:lnSpc>
            </a:pPr>
            <a:r>
              <a:rPr lang="en-SG" sz="2400" dirty="0">
                <a:latin typeface="Monaco" pitchFamily="2" charset="77"/>
              </a:rPr>
              <a:t>cs1010_println_long(x); </a:t>
            </a:r>
          </a:p>
          <a:p>
            <a:pPr>
              <a:lnSpc>
                <a:spcPct val="150000"/>
              </a:lnSpc>
            </a:pPr>
            <a:r>
              <a:rPr lang="en-SG" sz="2400" dirty="0">
                <a:latin typeface="Monaco" pitchFamily="2" charset="77"/>
              </a:rPr>
              <a:t>cs1010_println_long(y); </a:t>
            </a:r>
          </a:p>
          <a:p>
            <a:pPr>
              <a:lnSpc>
                <a:spcPct val="150000"/>
              </a:lnSpc>
            </a:pPr>
            <a:r>
              <a:rPr lang="en-SG" sz="2400" dirty="0">
                <a:latin typeface="Monaco" pitchFamily="2" charset="77"/>
              </a:rPr>
              <a:t>cs1010_println_long(*ptr1); </a:t>
            </a:r>
          </a:p>
          <a:p>
            <a:pPr>
              <a:lnSpc>
                <a:spcPct val="150000"/>
              </a:lnSpc>
            </a:pPr>
            <a:r>
              <a:rPr lang="en-SG" sz="2400" dirty="0">
                <a:latin typeface="Monaco" pitchFamily="2" charset="77"/>
              </a:rPr>
              <a:t>cs1010_println_long(*ptr2); </a:t>
            </a:r>
            <a:endParaRPr lang="en-US" sz="2400" dirty="0">
              <a:latin typeface="Monaco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38219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808872B9-7B6A-484D-BF92-E4F975255999}"/>
              </a:ext>
            </a:extLst>
          </p:cNvPr>
          <p:cNvSpPr/>
          <p:nvPr/>
        </p:nvSpPr>
        <p:spPr>
          <a:xfrm>
            <a:off x="2456120" y="4759528"/>
            <a:ext cx="4233789" cy="943018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FE5120EA-AEAF-B843-9BDA-6A6B83BA9046}"/>
              </a:ext>
            </a:extLst>
          </p:cNvPr>
          <p:cNvSpPr txBox="1"/>
          <p:nvPr/>
        </p:nvSpPr>
        <p:spPr>
          <a:xfrm>
            <a:off x="1336971" y="4728692"/>
            <a:ext cx="8674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halkduster" panose="03050602040202020205" pitchFamily="66" charset="77"/>
              </a:rPr>
              <a:t>ptr1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6A8A2F39-36F7-414D-B933-213020EFE88A}"/>
              </a:ext>
            </a:extLst>
          </p:cNvPr>
          <p:cNvSpPr/>
          <p:nvPr/>
        </p:nvSpPr>
        <p:spPr>
          <a:xfrm>
            <a:off x="2456120" y="3668015"/>
            <a:ext cx="4233789" cy="943018"/>
          </a:xfrm>
          <a:prstGeom prst="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06D88979-19BF-494D-8BC4-1FF87581E008}"/>
              </a:ext>
            </a:extLst>
          </p:cNvPr>
          <p:cNvSpPr txBox="1"/>
          <p:nvPr/>
        </p:nvSpPr>
        <p:spPr>
          <a:xfrm>
            <a:off x="1336971" y="3637179"/>
            <a:ext cx="854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halkduster" panose="03050602040202020205" pitchFamily="66" charset="77"/>
              </a:rPr>
              <a:t>ptr2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0C1B0799-9145-CB4E-A030-E367F5C89B13}"/>
              </a:ext>
            </a:extLst>
          </p:cNvPr>
          <p:cNvSpPr/>
          <p:nvPr/>
        </p:nvSpPr>
        <p:spPr>
          <a:xfrm>
            <a:off x="2456120" y="2576502"/>
            <a:ext cx="4233789" cy="943018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halkduster" panose="03050602040202020205" pitchFamily="66" charset="77"/>
              </a:rPr>
              <a:t>123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4E6AB5FB-C147-7443-AB36-8311904358E2}"/>
              </a:ext>
            </a:extLst>
          </p:cNvPr>
          <p:cNvSpPr/>
          <p:nvPr/>
        </p:nvSpPr>
        <p:spPr>
          <a:xfrm>
            <a:off x="2456120" y="1484989"/>
            <a:ext cx="4233789" cy="943018"/>
          </a:xfrm>
          <a:prstGeom prst="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Chalkduster" panose="03050602040202020205" pitchFamily="66" charset="77"/>
              </a:rPr>
              <a:t>1946</a:t>
            </a:r>
            <a:endParaRPr lang="en-US" dirty="0">
              <a:solidFill>
                <a:schemeClr val="tx1"/>
              </a:solidFill>
              <a:latin typeface="Chalkduster" panose="03050602040202020205" pitchFamily="66" charset="7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8A73FF9E-75B6-CB49-94CD-7665F345B2AF}"/>
              </a:ext>
            </a:extLst>
          </p:cNvPr>
          <p:cNvSpPr txBox="1"/>
          <p:nvPr/>
        </p:nvSpPr>
        <p:spPr>
          <a:xfrm>
            <a:off x="1811332" y="2576502"/>
            <a:ext cx="3802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halkduster" panose="03050602040202020205" pitchFamily="66" charset="77"/>
              </a:rPr>
              <a:t>x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0F99CF86-AADE-8345-A3AE-084B7E578C8A}"/>
              </a:ext>
            </a:extLst>
          </p:cNvPr>
          <p:cNvSpPr txBox="1"/>
          <p:nvPr/>
        </p:nvSpPr>
        <p:spPr>
          <a:xfrm>
            <a:off x="1811332" y="1484989"/>
            <a:ext cx="3722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halkduster" panose="03050602040202020205" pitchFamily="66" charset="77"/>
              </a:rPr>
              <a:t>y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xmlns="" id="{229AE59C-5AB8-9F48-AC19-511879FD13F5}"/>
              </a:ext>
            </a:extLst>
          </p:cNvPr>
          <p:cNvSpPr/>
          <p:nvPr/>
        </p:nvSpPr>
        <p:spPr>
          <a:xfrm>
            <a:off x="4573014" y="5156896"/>
            <a:ext cx="148281" cy="14828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xmlns="" id="{F8856792-D74A-FC4B-A863-17850A8CFD2C}"/>
              </a:ext>
            </a:extLst>
          </p:cNvPr>
          <p:cNvSpPr/>
          <p:nvPr/>
        </p:nvSpPr>
        <p:spPr>
          <a:xfrm>
            <a:off x="4573013" y="4065383"/>
            <a:ext cx="148281" cy="148281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xmlns="" id="{B09EF21A-DAAA-1949-89B5-D3105C652901}"/>
              </a:ext>
            </a:extLst>
          </p:cNvPr>
          <p:cNvCxnSpPr>
            <a:endCxn id="9" idx="3"/>
          </p:cNvCxnSpPr>
          <p:nvPr/>
        </p:nvCxnSpPr>
        <p:spPr>
          <a:xfrm rot="5400000" flipH="1" flipV="1">
            <a:off x="4060836" y="2601966"/>
            <a:ext cx="3274540" cy="1983605"/>
          </a:xfrm>
          <a:prstGeom prst="bentConnector4">
            <a:avLst>
              <a:gd name="adj1" fmla="val 17283"/>
              <a:gd name="adj2" fmla="val 187029"/>
            </a:avLst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xmlns="" id="{561CAA21-FE8E-FE40-A1D7-AC18B12C56A4}"/>
              </a:ext>
            </a:extLst>
          </p:cNvPr>
          <p:cNvCxnSpPr>
            <a:cxnSpLocks/>
            <a:endCxn id="9" idx="3"/>
          </p:cNvCxnSpPr>
          <p:nvPr/>
        </p:nvCxnSpPr>
        <p:spPr>
          <a:xfrm rot="5400000" flipH="1" flipV="1">
            <a:off x="4634431" y="2043366"/>
            <a:ext cx="2142346" cy="1968610"/>
          </a:xfrm>
          <a:prstGeom prst="bentConnector4">
            <a:avLst>
              <a:gd name="adj1" fmla="val -1764"/>
              <a:gd name="adj2" fmla="val 126258"/>
            </a:avLst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6427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14.1</a:t>
            </a:r>
            <a:br>
              <a:rPr lang="en-US" dirty="0" smtClean="0"/>
            </a:br>
            <a:r>
              <a:rPr lang="en-US" sz="3000" dirty="0" smtClean="0"/>
              <a:t>Part 3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A8A9FB60-31C6-FD4C-824E-362557C97DCC}"/>
              </a:ext>
            </a:extLst>
          </p:cNvPr>
          <p:cNvSpPr txBox="1"/>
          <p:nvPr/>
        </p:nvSpPr>
        <p:spPr>
          <a:xfrm>
            <a:off x="2088788" y="2171700"/>
            <a:ext cx="5346335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SG" sz="2400" dirty="0" smtClean="0">
                <a:latin typeface="Monaco" pitchFamily="2" charset="77"/>
              </a:rPr>
              <a:t>y = 10;</a:t>
            </a:r>
            <a:endParaRPr lang="en-SG" sz="2400" dirty="0">
              <a:latin typeface="Monaco" pitchFamily="2" charset="77"/>
            </a:endParaRPr>
          </a:p>
          <a:p>
            <a:pPr>
              <a:lnSpc>
                <a:spcPct val="150000"/>
              </a:lnSpc>
            </a:pPr>
            <a:endParaRPr lang="en-SG" sz="2400" dirty="0">
              <a:latin typeface="Monaco" pitchFamily="2" charset="77"/>
            </a:endParaRPr>
          </a:p>
          <a:p>
            <a:pPr>
              <a:lnSpc>
                <a:spcPct val="150000"/>
              </a:lnSpc>
            </a:pPr>
            <a:r>
              <a:rPr lang="en-SG" sz="2400" dirty="0">
                <a:latin typeface="Monaco" pitchFamily="2" charset="77"/>
              </a:rPr>
              <a:t>cs1010_println_long(x); </a:t>
            </a:r>
          </a:p>
          <a:p>
            <a:pPr>
              <a:lnSpc>
                <a:spcPct val="150000"/>
              </a:lnSpc>
            </a:pPr>
            <a:r>
              <a:rPr lang="en-SG" sz="2400" dirty="0">
                <a:latin typeface="Monaco" pitchFamily="2" charset="77"/>
              </a:rPr>
              <a:t>cs1010_println_long(y); </a:t>
            </a:r>
          </a:p>
          <a:p>
            <a:pPr>
              <a:lnSpc>
                <a:spcPct val="150000"/>
              </a:lnSpc>
            </a:pPr>
            <a:r>
              <a:rPr lang="en-SG" sz="2400" dirty="0">
                <a:latin typeface="Monaco" pitchFamily="2" charset="77"/>
              </a:rPr>
              <a:t>cs1010_println_long(*ptr1); </a:t>
            </a:r>
          </a:p>
          <a:p>
            <a:pPr>
              <a:lnSpc>
                <a:spcPct val="150000"/>
              </a:lnSpc>
            </a:pPr>
            <a:r>
              <a:rPr lang="en-SG" sz="2400" dirty="0">
                <a:latin typeface="Monaco" pitchFamily="2" charset="77"/>
              </a:rPr>
              <a:t>cs1010_println_long(*ptr2); </a:t>
            </a:r>
            <a:endParaRPr lang="en-US" sz="2400" dirty="0">
              <a:latin typeface="Monaco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052132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808872B9-7B6A-484D-BF92-E4F975255999}"/>
              </a:ext>
            </a:extLst>
          </p:cNvPr>
          <p:cNvSpPr/>
          <p:nvPr/>
        </p:nvSpPr>
        <p:spPr>
          <a:xfrm>
            <a:off x="2456120" y="4759528"/>
            <a:ext cx="4233789" cy="943018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FE5120EA-AEAF-B843-9BDA-6A6B83BA9046}"/>
              </a:ext>
            </a:extLst>
          </p:cNvPr>
          <p:cNvSpPr txBox="1"/>
          <p:nvPr/>
        </p:nvSpPr>
        <p:spPr>
          <a:xfrm>
            <a:off x="1336971" y="4728692"/>
            <a:ext cx="8674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halkduster" panose="03050602040202020205" pitchFamily="66" charset="77"/>
              </a:rPr>
              <a:t>ptr1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6A8A2F39-36F7-414D-B933-213020EFE88A}"/>
              </a:ext>
            </a:extLst>
          </p:cNvPr>
          <p:cNvSpPr/>
          <p:nvPr/>
        </p:nvSpPr>
        <p:spPr>
          <a:xfrm>
            <a:off x="2456120" y="3668015"/>
            <a:ext cx="4233789" cy="943018"/>
          </a:xfrm>
          <a:prstGeom prst="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06D88979-19BF-494D-8BC4-1FF87581E008}"/>
              </a:ext>
            </a:extLst>
          </p:cNvPr>
          <p:cNvSpPr txBox="1"/>
          <p:nvPr/>
        </p:nvSpPr>
        <p:spPr>
          <a:xfrm>
            <a:off x="1336971" y="3637179"/>
            <a:ext cx="854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halkduster" panose="03050602040202020205" pitchFamily="66" charset="77"/>
              </a:rPr>
              <a:t>ptr2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0C1B0799-9145-CB4E-A030-E367F5C89B13}"/>
              </a:ext>
            </a:extLst>
          </p:cNvPr>
          <p:cNvSpPr/>
          <p:nvPr/>
        </p:nvSpPr>
        <p:spPr>
          <a:xfrm>
            <a:off x="2456120" y="2576502"/>
            <a:ext cx="4233789" cy="943018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halkduster" panose="03050602040202020205" pitchFamily="66" charset="77"/>
              </a:rPr>
              <a:t>123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4E6AB5FB-C147-7443-AB36-8311904358E2}"/>
              </a:ext>
            </a:extLst>
          </p:cNvPr>
          <p:cNvSpPr/>
          <p:nvPr/>
        </p:nvSpPr>
        <p:spPr>
          <a:xfrm>
            <a:off x="2456120" y="1484989"/>
            <a:ext cx="4233789" cy="943018"/>
          </a:xfrm>
          <a:prstGeom prst="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Chalkduster" panose="03050602040202020205" pitchFamily="66" charset="77"/>
              </a:rPr>
              <a:t>10</a:t>
            </a:r>
            <a:endParaRPr lang="en-US" dirty="0">
              <a:solidFill>
                <a:schemeClr val="tx1"/>
              </a:solidFill>
              <a:latin typeface="Chalkduster" panose="03050602040202020205" pitchFamily="66" charset="7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8A73FF9E-75B6-CB49-94CD-7665F345B2AF}"/>
              </a:ext>
            </a:extLst>
          </p:cNvPr>
          <p:cNvSpPr txBox="1"/>
          <p:nvPr/>
        </p:nvSpPr>
        <p:spPr>
          <a:xfrm>
            <a:off x="1811332" y="2576502"/>
            <a:ext cx="3802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halkduster" panose="03050602040202020205" pitchFamily="66" charset="77"/>
              </a:rPr>
              <a:t>x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0F99CF86-AADE-8345-A3AE-084B7E578C8A}"/>
              </a:ext>
            </a:extLst>
          </p:cNvPr>
          <p:cNvSpPr txBox="1"/>
          <p:nvPr/>
        </p:nvSpPr>
        <p:spPr>
          <a:xfrm>
            <a:off x="1811332" y="1484989"/>
            <a:ext cx="3722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halkduster" panose="03050602040202020205" pitchFamily="66" charset="77"/>
              </a:rPr>
              <a:t>y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xmlns="" id="{229AE59C-5AB8-9F48-AC19-511879FD13F5}"/>
              </a:ext>
            </a:extLst>
          </p:cNvPr>
          <p:cNvSpPr/>
          <p:nvPr/>
        </p:nvSpPr>
        <p:spPr>
          <a:xfrm>
            <a:off x="4573014" y="5156896"/>
            <a:ext cx="148281" cy="14828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xmlns="" id="{F8856792-D74A-FC4B-A863-17850A8CFD2C}"/>
              </a:ext>
            </a:extLst>
          </p:cNvPr>
          <p:cNvSpPr/>
          <p:nvPr/>
        </p:nvSpPr>
        <p:spPr>
          <a:xfrm>
            <a:off x="4573013" y="4065383"/>
            <a:ext cx="148281" cy="148281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xmlns="" id="{B09EF21A-DAAA-1949-89B5-D3105C652901}"/>
              </a:ext>
            </a:extLst>
          </p:cNvPr>
          <p:cNvCxnSpPr/>
          <p:nvPr/>
        </p:nvCxnSpPr>
        <p:spPr>
          <a:xfrm rot="5400000" flipH="1" flipV="1">
            <a:off x="4226672" y="2426287"/>
            <a:ext cx="3284384" cy="2325119"/>
          </a:xfrm>
          <a:prstGeom prst="bentConnector3">
            <a:avLst>
              <a:gd name="adj1" fmla="val 16879"/>
            </a:avLst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xmlns="" id="{561CAA21-FE8E-FE40-A1D7-AC18B12C56A4}"/>
              </a:ext>
            </a:extLst>
          </p:cNvPr>
          <p:cNvCxnSpPr>
            <a:cxnSpLocks/>
            <a:endCxn id="9" idx="3"/>
          </p:cNvCxnSpPr>
          <p:nvPr/>
        </p:nvCxnSpPr>
        <p:spPr>
          <a:xfrm rot="5400000" flipH="1" flipV="1">
            <a:off x="4634431" y="2043366"/>
            <a:ext cx="2142346" cy="1968610"/>
          </a:xfrm>
          <a:prstGeom prst="bentConnector4">
            <a:avLst>
              <a:gd name="adj1" fmla="val -1764"/>
              <a:gd name="adj2" fmla="val 126258"/>
            </a:avLst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4942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028700" y="685800"/>
            <a:ext cx="7200900" cy="1485900"/>
          </a:xfrm>
        </p:spPr>
        <p:txBody>
          <a:bodyPr/>
          <a:lstStyle/>
          <a:p>
            <a:r>
              <a:rPr lang="en-US" dirty="0" smtClean="0"/>
              <a:t>Problem 14.2</a:t>
            </a:r>
            <a:br>
              <a:rPr lang="en-US" dirty="0" smtClean="0"/>
            </a:br>
            <a:r>
              <a:rPr lang="en-US" sz="3000" dirty="0" smtClean="0"/>
              <a:t>Part 1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025C9A39-3F7F-0849-ABB9-E03B6BD68C1F}"/>
              </a:ext>
            </a:extLst>
          </p:cNvPr>
          <p:cNvSpPr txBox="1"/>
          <p:nvPr/>
        </p:nvSpPr>
        <p:spPr>
          <a:xfrm>
            <a:off x="2459325" y="1969150"/>
            <a:ext cx="4339650" cy="41934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SG" sz="2000" dirty="0">
                <a:solidFill>
                  <a:srgbClr val="3E61A2"/>
                </a:solidFill>
                <a:latin typeface="Monaco" pitchFamily="2" charset="77"/>
              </a:rPr>
              <a:t>double</a:t>
            </a:r>
            <a:r>
              <a:rPr lang="en-SG" sz="2000" dirty="0">
                <a:latin typeface="Monaco" pitchFamily="2" charset="77"/>
              </a:rPr>
              <a:t> *</a:t>
            </a:r>
            <a:r>
              <a:rPr lang="en-SG" sz="2000" dirty="0" err="1">
                <a:solidFill>
                  <a:srgbClr val="C2185B"/>
                </a:solidFill>
                <a:latin typeface="Monaco" pitchFamily="2" charset="77"/>
              </a:rPr>
              <a:t>addr_of</a:t>
            </a:r>
            <a:r>
              <a:rPr lang="en-SG" sz="2000" dirty="0">
                <a:latin typeface="Monaco" pitchFamily="2" charset="77"/>
              </a:rPr>
              <a:t>(</a:t>
            </a:r>
            <a:r>
              <a:rPr lang="en-SG" sz="2000" dirty="0">
                <a:solidFill>
                  <a:srgbClr val="3E61A2"/>
                </a:solidFill>
                <a:latin typeface="Monaco" pitchFamily="2" charset="77"/>
              </a:rPr>
              <a:t>double</a:t>
            </a:r>
            <a:r>
              <a:rPr lang="en-SG" sz="2000" dirty="0">
                <a:latin typeface="Monaco" pitchFamily="2" charset="77"/>
              </a:rPr>
              <a:t> x) {</a:t>
            </a:r>
          </a:p>
          <a:p>
            <a:pPr>
              <a:lnSpc>
                <a:spcPct val="150000"/>
              </a:lnSpc>
            </a:pPr>
            <a:r>
              <a:rPr lang="en-SG" sz="2000" dirty="0">
                <a:latin typeface="Monaco" pitchFamily="2" charset="77"/>
              </a:rPr>
              <a:t>  </a:t>
            </a:r>
            <a:r>
              <a:rPr lang="en-SG" sz="2000" dirty="0">
                <a:solidFill>
                  <a:srgbClr val="3B78E7"/>
                </a:solidFill>
                <a:latin typeface="Monaco" pitchFamily="2" charset="77"/>
              </a:rPr>
              <a:t>return</a:t>
            </a:r>
            <a:r>
              <a:rPr lang="en-SG" sz="2000" dirty="0">
                <a:latin typeface="Monaco" pitchFamily="2" charset="77"/>
              </a:rPr>
              <a:t> &amp;x; </a:t>
            </a:r>
          </a:p>
          <a:p>
            <a:pPr>
              <a:lnSpc>
                <a:spcPct val="150000"/>
              </a:lnSpc>
            </a:pPr>
            <a:r>
              <a:rPr lang="en-SG" sz="2000" dirty="0">
                <a:latin typeface="Monaco" pitchFamily="2" charset="77"/>
              </a:rPr>
              <a:t>} </a:t>
            </a:r>
          </a:p>
          <a:p>
            <a:pPr>
              <a:lnSpc>
                <a:spcPct val="150000"/>
              </a:lnSpc>
            </a:pPr>
            <a:r>
              <a:rPr lang="en-SG" sz="2000" dirty="0" err="1">
                <a:solidFill>
                  <a:srgbClr val="3E61A2"/>
                </a:solidFill>
                <a:latin typeface="Monaco" pitchFamily="2" charset="77"/>
              </a:rPr>
              <a:t>int</a:t>
            </a:r>
            <a:r>
              <a:rPr lang="en-SG" sz="2000" dirty="0">
                <a:latin typeface="Monaco" pitchFamily="2" charset="77"/>
              </a:rPr>
              <a:t> </a:t>
            </a:r>
            <a:r>
              <a:rPr lang="en-SG" sz="2000" dirty="0">
                <a:solidFill>
                  <a:srgbClr val="C2185B"/>
                </a:solidFill>
                <a:latin typeface="Monaco" pitchFamily="2" charset="77"/>
              </a:rPr>
              <a:t>main</a:t>
            </a:r>
            <a:r>
              <a:rPr lang="en-SG" sz="2000" dirty="0">
                <a:latin typeface="Monaco" pitchFamily="2" charset="77"/>
              </a:rPr>
              <a:t>() { </a:t>
            </a:r>
          </a:p>
          <a:p>
            <a:pPr>
              <a:lnSpc>
                <a:spcPct val="150000"/>
              </a:lnSpc>
            </a:pPr>
            <a:r>
              <a:rPr lang="en-SG" sz="2000" dirty="0">
                <a:solidFill>
                  <a:srgbClr val="3E61A2"/>
                </a:solidFill>
                <a:latin typeface="Monaco" pitchFamily="2" charset="77"/>
              </a:rPr>
              <a:t>  double</a:t>
            </a:r>
            <a:r>
              <a:rPr lang="en-SG" sz="2000" dirty="0">
                <a:latin typeface="Monaco" pitchFamily="2" charset="77"/>
              </a:rPr>
              <a:t> c = </a:t>
            </a:r>
            <a:r>
              <a:rPr lang="en-SG" sz="2000" dirty="0">
                <a:solidFill>
                  <a:srgbClr val="E74C3C"/>
                </a:solidFill>
                <a:latin typeface="Monaco" pitchFamily="2" charset="77"/>
              </a:rPr>
              <a:t>0.0</a:t>
            </a:r>
            <a:r>
              <a:rPr lang="en-SG" sz="2000" dirty="0">
                <a:latin typeface="Monaco" pitchFamily="2" charset="77"/>
              </a:rPr>
              <a:t>; </a:t>
            </a:r>
          </a:p>
          <a:p>
            <a:pPr>
              <a:lnSpc>
                <a:spcPct val="150000"/>
              </a:lnSpc>
            </a:pPr>
            <a:r>
              <a:rPr lang="en-SG" sz="2000" dirty="0">
                <a:solidFill>
                  <a:srgbClr val="3E61A2"/>
                </a:solidFill>
                <a:latin typeface="Monaco" pitchFamily="2" charset="77"/>
              </a:rPr>
              <a:t>  double</a:t>
            </a:r>
            <a:r>
              <a:rPr lang="en-SG" sz="2000" dirty="0">
                <a:latin typeface="Monaco" pitchFamily="2" charset="77"/>
              </a:rPr>
              <a:t> *</a:t>
            </a:r>
            <a:r>
              <a:rPr lang="en-SG" sz="2000" dirty="0" err="1">
                <a:latin typeface="Monaco" pitchFamily="2" charset="77"/>
              </a:rPr>
              <a:t>ptr</a:t>
            </a:r>
            <a:r>
              <a:rPr lang="en-SG" sz="2000" dirty="0">
                <a:latin typeface="Monaco" pitchFamily="2" charset="77"/>
              </a:rPr>
              <a:t>; </a:t>
            </a:r>
          </a:p>
          <a:p>
            <a:pPr>
              <a:lnSpc>
                <a:spcPct val="150000"/>
              </a:lnSpc>
            </a:pPr>
            <a:r>
              <a:rPr lang="en-SG" sz="2000" dirty="0">
                <a:latin typeface="Monaco" pitchFamily="2" charset="77"/>
              </a:rPr>
              <a:t>  </a:t>
            </a:r>
            <a:r>
              <a:rPr lang="en-SG" sz="2000" dirty="0" err="1">
                <a:latin typeface="Monaco" pitchFamily="2" charset="77"/>
              </a:rPr>
              <a:t>ptr</a:t>
            </a:r>
            <a:r>
              <a:rPr lang="en-SG" sz="2000" dirty="0">
                <a:latin typeface="Monaco" pitchFamily="2" charset="77"/>
              </a:rPr>
              <a:t> = </a:t>
            </a:r>
            <a:r>
              <a:rPr lang="en-SG" sz="2000" dirty="0" err="1">
                <a:latin typeface="Monaco" pitchFamily="2" charset="77"/>
              </a:rPr>
              <a:t>addr_of</a:t>
            </a:r>
            <a:r>
              <a:rPr lang="en-SG" sz="2000" dirty="0">
                <a:latin typeface="Monaco" pitchFamily="2" charset="77"/>
              </a:rPr>
              <a:t>(c); </a:t>
            </a:r>
          </a:p>
          <a:p>
            <a:pPr>
              <a:lnSpc>
                <a:spcPct val="150000"/>
              </a:lnSpc>
            </a:pPr>
            <a:r>
              <a:rPr lang="en-SG" sz="2000" dirty="0">
                <a:latin typeface="Monaco" pitchFamily="2" charset="77"/>
              </a:rPr>
              <a:t>  *</a:t>
            </a:r>
            <a:r>
              <a:rPr lang="en-SG" sz="2000" dirty="0" err="1">
                <a:latin typeface="Monaco" pitchFamily="2" charset="77"/>
              </a:rPr>
              <a:t>ptr</a:t>
            </a:r>
            <a:r>
              <a:rPr lang="en-SG" sz="2000" dirty="0">
                <a:latin typeface="Monaco" pitchFamily="2" charset="77"/>
              </a:rPr>
              <a:t> = </a:t>
            </a:r>
            <a:r>
              <a:rPr lang="en-SG" sz="2000" dirty="0">
                <a:solidFill>
                  <a:srgbClr val="E74C3C"/>
                </a:solidFill>
                <a:latin typeface="Monaco" pitchFamily="2" charset="77"/>
              </a:rPr>
              <a:t>10</a:t>
            </a:r>
            <a:r>
              <a:rPr lang="en-SG" sz="2000" dirty="0">
                <a:latin typeface="Monaco" pitchFamily="2" charset="77"/>
              </a:rPr>
              <a:t>; </a:t>
            </a:r>
          </a:p>
          <a:p>
            <a:pPr>
              <a:lnSpc>
                <a:spcPct val="150000"/>
              </a:lnSpc>
            </a:pPr>
            <a:r>
              <a:rPr lang="en-SG" sz="2000" dirty="0">
                <a:latin typeface="Monaco" pitchFamily="2" charset="77"/>
              </a:rPr>
              <a:t>}</a:t>
            </a:r>
            <a:endParaRPr lang="en-US" sz="2000" dirty="0">
              <a:latin typeface="Monaco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073241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025C9A39-3F7F-0849-ABB9-E03B6BD68C1F}"/>
              </a:ext>
            </a:extLst>
          </p:cNvPr>
          <p:cNvSpPr txBox="1"/>
          <p:nvPr/>
        </p:nvSpPr>
        <p:spPr>
          <a:xfrm>
            <a:off x="741506" y="605045"/>
            <a:ext cx="3084499" cy="29631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SG" sz="1400" dirty="0">
                <a:solidFill>
                  <a:srgbClr val="3E61A2"/>
                </a:solidFill>
                <a:latin typeface="Monaco" pitchFamily="2" charset="77"/>
              </a:rPr>
              <a:t>double</a:t>
            </a:r>
            <a:r>
              <a:rPr lang="en-SG" sz="1400" dirty="0">
                <a:latin typeface="Monaco" pitchFamily="2" charset="77"/>
              </a:rPr>
              <a:t> *</a:t>
            </a:r>
            <a:r>
              <a:rPr lang="en-SG" sz="1400" dirty="0" err="1">
                <a:solidFill>
                  <a:srgbClr val="C2185B"/>
                </a:solidFill>
                <a:latin typeface="Monaco" pitchFamily="2" charset="77"/>
              </a:rPr>
              <a:t>addr_of</a:t>
            </a:r>
            <a:r>
              <a:rPr lang="en-SG" sz="1400" dirty="0">
                <a:latin typeface="Monaco" pitchFamily="2" charset="77"/>
              </a:rPr>
              <a:t>(</a:t>
            </a:r>
            <a:r>
              <a:rPr lang="en-SG" sz="1400" dirty="0">
                <a:solidFill>
                  <a:srgbClr val="3E61A2"/>
                </a:solidFill>
                <a:latin typeface="Monaco" pitchFamily="2" charset="77"/>
              </a:rPr>
              <a:t>double</a:t>
            </a:r>
            <a:r>
              <a:rPr lang="en-SG" sz="1400" dirty="0">
                <a:latin typeface="Monaco" pitchFamily="2" charset="77"/>
              </a:rPr>
              <a:t> x) {</a:t>
            </a:r>
          </a:p>
          <a:p>
            <a:pPr>
              <a:lnSpc>
                <a:spcPct val="150000"/>
              </a:lnSpc>
            </a:pPr>
            <a:r>
              <a:rPr lang="en-SG" sz="1400" dirty="0">
                <a:latin typeface="Monaco" pitchFamily="2" charset="77"/>
              </a:rPr>
              <a:t>  </a:t>
            </a:r>
            <a:r>
              <a:rPr lang="en-SG" sz="1400" dirty="0">
                <a:solidFill>
                  <a:srgbClr val="3B78E7"/>
                </a:solidFill>
                <a:latin typeface="Monaco" pitchFamily="2" charset="77"/>
              </a:rPr>
              <a:t>return</a:t>
            </a:r>
            <a:r>
              <a:rPr lang="en-SG" sz="1400" dirty="0">
                <a:latin typeface="Monaco" pitchFamily="2" charset="77"/>
              </a:rPr>
              <a:t> &amp;x; </a:t>
            </a:r>
          </a:p>
          <a:p>
            <a:pPr>
              <a:lnSpc>
                <a:spcPct val="150000"/>
              </a:lnSpc>
            </a:pPr>
            <a:r>
              <a:rPr lang="en-SG" sz="1400" dirty="0">
                <a:latin typeface="Monaco" pitchFamily="2" charset="77"/>
              </a:rPr>
              <a:t>} </a:t>
            </a:r>
          </a:p>
          <a:p>
            <a:pPr>
              <a:lnSpc>
                <a:spcPct val="150000"/>
              </a:lnSpc>
            </a:pPr>
            <a:r>
              <a:rPr lang="en-SG" sz="1400" dirty="0" err="1">
                <a:solidFill>
                  <a:srgbClr val="3E61A2"/>
                </a:solidFill>
                <a:latin typeface="Monaco" pitchFamily="2" charset="77"/>
              </a:rPr>
              <a:t>int</a:t>
            </a:r>
            <a:r>
              <a:rPr lang="en-SG" sz="1400" dirty="0">
                <a:latin typeface="Monaco" pitchFamily="2" charset="77"/>
              </a:rPr>
              <a:t> </a:t>
            </a:r>
            <a:r>
              <a:rPr lang="en-SG" sz="1400" dirty="0">
                <a:solidFill>
                  <a:srgbClr val="C2185B"/>
                </a:solidFill>
                <a:latin typeface="Monaco" pitchFamily="2" charset="77"/>
              </a:rPr>
              <a:t>main</a:t>
            </a:r>
            <a:r>
              <a:rPr lang="en-SG" sz="1400" dirty="0">
                <a:latin typeface="Monaco" pitchFamily="2" charset="77"/>
              </a:rPr>
              <a:t>() { </a:t>
            </a:r>
          </a:p>
          <a:p>
            <a:pPr>
              <a:lnSpc>
                <a:spcPct val="150000"/>
              </a:lnSpc>
            </a:pPr>
            <a:r>
              <a:rPr lang="en-SG" sz="1400" dirty="0">
                <a:solidFill>
                  <a:srgbClr val="3E61A2"/>
                </a:solidFill>
                <a:latin typeface="Monaco" pitchFamily="2" charset="77"/>
              </a:rPr>
              <a:t>  double</a:t>
            </a:r>
            <a:r>
              <a:rPr lang="en-SG" sz="1400" dirty="0">
                <a:latin typeface="Monaco" pitchFamily="2" charset="77"/>
              </a:rPr>
              <a:t> c = </a:t>
            </a:r>
            <a:r>
              <a:rPr lang="en-SG" sz="1400" dirty="0">
                <a:solidFill>
                  <a:srgbClr val="E74C3C"/>
                </a:solidFill>
                <a:latin typeface="Monaco" pitchFamily="2" charset="77"/>
              </a:rPr>
              <a:t>0.0</a:t>
            </a:r>
            <a:r>
              <a:rPr lang="en-SG" sz="1400" dirty="0">
                <a:latin typeface="Monaco" pitchFamily="2" charset="77"/>
              </a:rPr>
              <a:t>; </a:t>
            </a:r>
          </a:p>
          <a:p>
            <a:pPr>
              <a:lnSpc>
                <a:spcPct val="150000"/>
              </a:lnSpc>
            </a:pPr>
            <a:r>
              <a:rPr lang="en-SG" sz="1400" dirty="0">
                <a:solidFill>
                  <a:srgbClr val="3E61A2"/>
                </a:solidFill>
                <a:latin typeface="Monaco" pitchFamily="2" charset="77"/>
              </a:rPr>
              <a:t>  double</a:t>
            </a:r>
            <a:r>
              <a:rPr lang="en-SG" sz="1400" dirty="0">
                <a:latin typeface="Monaco" pitchFamily="2" charset="77"/>
              </a:rPr>
              <a:t> *</a:t>
            </a:r>
            <a:r>
              <a:rPr lang="en-SG" sz="1400" dirty="0" err="1">
                <a:latin typeface="Monaco" pitchFamily="2" charset="77"/>
              </a:rPr>
              <a:t>ptr</a:t>
            </a:r>
            <a:r>
              <a:rPr lang="en-SG" sz="1400" dirty="0">
                <a:latin typeface="Monaco" pitchFamily="2" charset="77"/>
              </a:rPr>
              <a:t>; </a:t>
            </a:r>
          </a:p>
          <a:p>
            <a:pPr>
              <a:lnSpc>
                <a:spcPct val="150000"/>
              </a:lnSpc>
            </a:pPr>
            <a:r>
              <a:rPr lang="en-SG" sz="1400" dirty="0">
                <a:latin typeface="Monaco" pitchFamily="2" charset="77"/>
              </a:rPr>
              <a:t>  </a:t>
            </a:r>
            <a:r>
              <a:rPr lang="en-SG" sz="1400" dirty="0" err="1">
                <a:latin typeface="Monaco" pitchFamily="2" charset="77"/>
              </a:rPr>
              <a:t>ptr</a:t>
            </a:r>
            <a:r>
              <a:rPr lang="en-SG" sz="1400" dirty="0">
                <a:latin typeface="Monaco" pitchFamily="2" charset="77"/>
              </a:rPr>
              <a:t> = </a:t>
            </a:r>
            <a:r>
              <a:rPr lang="en-SG" sz="1400" dirty="0" err="1">
                <a:latin typeface="Monaco" pitchFamily="2" charset="77"/>
              </a:rPr>
              <a:t>addr_of</a:t>
            </a:r>
            <a:r>
              <a:rPr lang="en-SG" sz="1400" dirty="0">
                <a:latin typeface="Monaco" pitchFamily="2" charset="77"/>
              </a:rPr>
              <a:t>(c); </a:t>
            </a:r>
          </a:p>
          <a:p>
            <a:pPr>
              <a:lnSpc>
                <a:spcPct val="150000"/>
              </a:lnSpc>
            </a:pPr>
            <a:r>
              <a:rPr lang="en-SG" sz="1400" dirty="0">
                <a:latin typeface="Monaco" pitchFamily="2" charset="77"/>
              </a:rPr>
              <a:t>  *</a:t>
            </a:r>
            <a:r>
              <a:rPr lang="en-SG" sz="1400" dirty="0" err="1">
                <a:latin typeface="Monaco" pitchFamily="2" charset="77"/>
              </a:rPr>
              <a:t>ptr</a:t>
            </a:r>
            <a:r>
              <a:rPr lang="en-SG" sz="1400" dirty="0">
                <a:latin typeface="Monaco" pitchFamily="2" charset="77"/>
              </a:rPr>
              <a:t> = </a:t>
            </a:r>
            <a:r>
              <a:rPr lang="en-SG" sz="1400" dirty="0">
                <a:solidFill>
                  <a:srgbClr val="E74C3C"/>
                </a:solidFill>
                <a:latin typeface="Monaco" pitchFamily="2" charset="77"/>
              </a:rPr>
              <a:t>10</a:t>
            </a:r>
            <a:r>
              <a:rPr lang="en-SG" sz="1400" dirty="0">
                <a:latin typeface="Monaco" pitchFamily="2" charset="77"/>
              </a:rPr>
              <a:t>; </a:t>
            </a:r>
          </a:p>
          <a:p>
            <a:pPr>
              <a:lnSpc>
                <a:spcPct val="150000"/>
              </a:lnSpc>
            </a:pPr>
            <a:r>
              <a:rPr lang="en-SG" sz="1400" dirty="0">
                <a:latin typeface="Monaco" pitchFamily="2" charset="77"/>
              </a:rPr>
              <a:t>}</a:t>
            </a:r>
            <a:endParaRPr lang="en-US" sz="1400" dirty="0">
              <a:latin typeface="Monaco" pitchFamily="2" charset="77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D461B501-5722-6949-AE45-49754000DC37}"/>
              </a:ext>
            </a:extLst>
          </p:cNvPr>
          <p:cNvSpPr/>
          <p:nvPr/>
        </p:nvSpPr>
        <p:spPr>
          <a:xfrm>
            <a:off x="4416725" y="4889634"/>
            <a:ext cx="4233789" cy="149665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E4BB9CD5-5C97-D244-9241-84948083AD30}"/>
              </a:ext>
            </a:extLst>
          </p:cNvPr>
          <p:cNvSpPr txBox="1"/>
          <p:nvPr/>
        </p:nvSpPr>
        <p:spPr>
          <a:xfrm>
            <a:off x="3297576" y="5412432"/>
            <a:ext cx="10550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halkduster" panose="03050602040202020205" pitchFamily="66" charset="77"/>
              </a:rPr>
              <a:t>main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E8AF0A4A-1E03-5044-AB0C-BB947BDCA92B}"/>
              </a:ext>
            </a:extLst>
          </p:cNvPr>
          <p:cNvSpPr/>
          <p:nvPr/>
        </p:nvSpPr>
        <p:spPr>
          <a:xfrm>
            <a:off x="5685132" y="5733745"/>
            <a:ext cx="2859314" cy="53528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Chalkduster" panose="03050602040202020205" pitchFamily="66" charset="77"/>
              </a:rPr>
              <a:t>0.0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35913D10-269D-D741-9A25-8DFF67B3C154}"/>
              </a:ext>
            </a:extLst>
          </p:cNvPr>
          <p:cNvSpPr txBox="1"/>
          <p:nvPr/>
        </p:nvSpPr>
        <p:spPr>
          <a:xfrm>
            <a:off x="4727438" y="5766743"/>
            <a:ext cx="3786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halkduster" panose="03050602040202020205" pitchFamily="66" charset="77"/>
              </a:rPr>
              <a:t>c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FB389B1C-570C-6849-AF0C-4EA4BADE0A44}"/>
              </a:ext>
            </a:extLst>
          </p:cNvPr>
          <p:cNvSpPr/>
          <p:nvPr/>
        </p:nvSpPr>
        <p:spPr>
          <a:xfrm>
            <a:off x="5685132" y="5040578"/>
            <a:ext cx="2859314" cy="53528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tx1"/>
              </a:solidFill>
              <a:latin typeface="Chalkduster" panose="03050602040202020205" pitchFamily="66" charset="7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3C4FDD94-3CFE-E84C-9B86-049B95357CFA}"/>
              </a:ext>
            </a:extLst>
          </p:cNvPr>
          <p:cNvSpPr txBox="1"/>
          <p:nvPr/>
        </p:nvSpPr>
        <p:spPr>
          <a:xfrm>
            <a:off x="4727438" y="5073576"/>
            <a:ext cx="6814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halkduster" panose="03050602040202020205" pitchFamily="66" charset="77"/>
              </a:rPr>
              <a:t>ptr</a:t>
            </a:r>
            <a:endParaRPr lang="en-US" sz="2400" dirty="0">
              <a:latin typeface="Chalkduster" panose="03050602040202020205" pitchFamily="66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259386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025C9A39-3F7F-0849-ABB9-E03B6BD68C1F}"/>
              </a:ext>
            </a:extLst>
          </p:cNvPr>
          <p:cNvSpPr txBox="1"/>
          <p:nvPr/>
        </p:nvSpPr>
        <p:spPr>
          <a:xfrm>
            <a:off x="741506" y="605045"/>
            <a:ext cx="3084499" cy="29631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SG" sz="1400" dirty="0">
                <a:solidFill>
                  <a:srgbClr val="3E61A2"/>
                </a:solidFill>
                <a:latin typeface="Monaco" pitchFamily="2" charset="77"/>
              </a:rPr>
              <a:t>double</a:t>
            </a:r>
            <a:r>
              <a:rPr lang="en-SG" sz="1400" dirty="0">
                <a:latin typeface="Monaco" pitchFamily="2" charset="77"/>
              </a:rPr>
              <a:t> *</a:t>
            </a:r>
            <a:r>
              <a:rPr lang="en-SG" sz="1400" dirty="0" err="1">
                <a:solidFill>
                  <a:srgbClr val="C2185B"/>
                </a:solidFill>
                <a:latin typeface="Monaco" pitchFamily="2" charset="77"/>
              </a:rPr>
              <a:t>addr_of</a:t>
            </a:r>
            <a:r>
              <a:rPr lang="en-SG" sz="1400" dirty="0">
                <a:latin typeface="Monaco" pitchFamily="2" charset="77"/>
              </a:rPr>
              <a:t>(</a:t>
            </a:r>
            <a:r>
              <a:rPr lang="en-SG" sz="1400" dirty="0">
                <a:solidFill>
                  <a:srgbClr val="3E61A2"/>
                </a:solidFill>
                <a:latin typeface="Monaco" pitchFamily="2" charset="77"/>
              </a:rPr>
              <a:t>double</a:t>
            </a:r>
            <a:r>
              <a:rPr lang="en-SG" sz="1400" dirty="0">
                <a:latin typeface="Monaco" pitchFamily="2" charset="77"/>
              </a:rPr>
              <a:t> x) {</a:t>
            </a:r>
          </a:p>
          <a:p>
            <a:pPr>
              <a:lnSpc>
                <a:spcPct val="150000"/>
              </a:lnSpc>
            </a:pPr>
            <a:r>
              <a:rPr lang="en-SG" sz="1400" dirty="0">
                <a:latin typeface="Monaco" pitchFamily="2" charset="77"/>
              </a:rPr>
              <a:t>  </a:t>
            </a:r>
            <a:r>
              <a:rPr lang="en-SG" sz="1400" dirty="0">
                <a:solidFill>
                  <a:srgbClr val="3B78E7"/>
                </a:solidFill>
                <a:latin typeface="Monaco" pitchFamily="2" charset="77"/>
              </a:rPr>
              <a:t>return</a:t>
            </a:r>
            <a:r>
              <a:rPr lang="en-SG" sz="1400" dirty="0">
                <a:latin typeface="Monaco" pitchFamily="2" charset="77"/>
              </a:rPr>
              <a:t> &amp;x; </a:t>
            </a:r>
          </a:p>
          <a:p>
            <a:pPr>
              <a:lnSpc>
                <a:spcPct val="150000"/>
              </a:lnSpc>
            </a:pPr>
            <a:r>
              <a:rPr lang="en-SG" sz="1400" dirty="0">
                <a:latin typeface="Monaco" pitchFamily="2" charset="77"/>
              </a:rPr>
              <a:t>} </a:t>
            </a:r>
          </a:p>
          <a:p>
            <a:pPr>
              <a:lnSpc>
                <a:spcPct val="150000"/>
              </a:lnSpc>
            </a:pPr>
            <a:r>
              <a:rPr lang="en-SG" sz="1400" dirty="0" err="1">
                <a:solidFill>
                  <a:srgbClr val="3E61A2"/>
                </a:solidFill>
                <a:latin typeface="Monaco" pitchFamily="2" charset="77"/>
              </a:rPr>
              <a:t>int</a:t>
            </a:r>
            <a:r>
              <a:rPr lang="en-SG" sz="1400" dirty="0">
                <a:latin typeface="Monaco" pitchFamily="2" charset="77"/>
              </a:rPr>
              <a:t> </a:t>
            </a:r>
            <a:r>
              <a:rPr lang="en-SG" sz="1400" dirty="0">
                <a:solidFill>
                  <a:srgbClr val="C2185B"/>
                </a:solidFill>
                <a:latin typeface="Monaco" pitchFamily="2" charset="77"/>
              </a:rPr>
              <a:t>main</a:t>
            </a:r>
            <a:r>
              <a:rPr lang="en-SG" sz="1400" dirty="0">
                <a:latin typeface="Monaco" pitchFamily="2" charset="77"/>
              </a:rPr>
              <a:t>() { </a:t>
            </a:r>
          </a:p>
          <a:p>
            <a:pPr>
              <a:lnSpc>
                <a:spcPct val="150000"/>
              </a:lnSpc>
            </a:pPr>
            <a:r>
              <a:rPr lang="en-SG" sz="1400" dirty="0">
                <a:solidFill>
                  <a:srgbClr val="3E61A2"/>
                </a:solidFill>
                <a:latin typeface="Monaco" pitchFamily="2" charset="77"/>
              </a:rPr>
              <a:t>  double</a:t>
            </a:r>
            <a:r>
              <a:rPr lang="en-SG" sz="1400" dirty="0">
                <a:latin typeface="Monaco" pitchFamily="2" charset="77"/>
              </a:rPr>
              <a:t> c = </a:t>
            </a:r>
            <a:r>
              <a:rPr lang="en-SG" sz="1400" dirty="0">
                <a:solidFill>
                  <a:srgbClr val="E74C3C"/>
                </a:solidFill>
                <a:latin typeface="Monaco" pitchFamily="2" charset="77"/>
              </a:rPr>
              <a:t>0.0</a:t>
            </a:r>
            <a:r>
              <a:rPr lang="en-SG" sz="1400" dirty="0">
                <a:latin typeface="Monaco" pitchFamily="2" charset="77"/>
              </a:rPr>
              <a:t>; </a:t>
            </a:r>
          </a:p>
          <a:p>
            <a:pPr>
              <a:lnSpc>
                <a:spcPct val="150000"/>
              </a:lnSpc>
            </a:pPr>
            <a:r>
              <a:rPr lang="en-SG" sz="1400" dirty="0">
                <a:solidFill>
                  <a:srgbClr val="3E61A2"/>
                </a:solidFill>
                <a:latin typeface="Monaco" pitchFamily="2" charset="77"/>
              </a:rPr>
              <a:t>  double</a:t>
            </a:r>
            <a:r>
              <a:rPr lang="en-SG" sz="1400" dirty="0">
                <a:latin typeface="Monaco" pitchFamily="2" charset="77"/>
              </a:rPr>
              <a:t> *</a:t>
            </a:r>
            <a:r>
              <a:rPr lang="en-SG" sz="1400" dirty="0" err="1">
                <a:latin typeface="Monaco" pitchFamily="2" charset="77"/>
              </a:rPr>
              <a:t>ptr</a:t>
            </a:r>
            <a:r>
              <a:rPr lang="en-SG" sz="1400" dirty="0">
                <a:latin typeface="Monaco" pitchFamily="2" charset="77"/>
              </a:rPr>
              <a:t>; </a:t>
            </a:r>
          </a:p>
          <a:p>
            <a:pPr>
              <a:lnSpc>
                <a:spcPct val="150000"/>
              </a:lnSpc>
            </a:pPr>
            <a:r>
              <a:rPr lang="en-SG" sz="1400" dirty="0">
                <a:latin typeface="Monaco" pitchFamily="2" charset="77"/>
              </a:rPr>
              <a:t>  </a:t>
            </a:r>
            <a:r>
              <a:rPr lang="en-SG" sz="1400" dirty="0" err="1">
                <a:latin typeface="Monaco" pitchFamily="2" charset="77"/>
              </a:rPr>
              <a:t>ptr</a:t>
            </a:r>
            <a:r>
              <a:rPr lang="en-SG" sz="1400" dirty="0">
                <a:latin typeface="Monaco" pitchFamily="2" charset="77"/>
              </a:rPr>
              <a:t> = </a:t>
            </a:r>
            <a:r>
              <a:rPr lang="en-SG" sz="1400" dirty="0" err="1">
                <a:latin typeface="Monaco" pitchFamily="2" charset="77"/>
              </a:rPr>
              <a:t>addr_of</a:t>
            </a:r>
            <a:r>
              <a:rPr lang="en-SG" sz="1400" dirty="0">
                <a:latin typeface="Monaco" pitchFamily="2" charset="77"/>
              </a:rPr>
              <a:t>(c); </a:t>
            </a:r>
          </a:p>
          <a:p>
            <a:pPr>
              <a:lnSpc>
                <a:spcPct val="150000"/>
              </a:lnSpc>
            </a:pPr>
            <a:r>
              <a:rPr lang="en-SG" sz="1400" dirty="0">
                <a:latin typeface="Monaco" pitchFamily="2" charset="77"/>
              </a:rPr>
              <a:t>  *</a:t>
            </a:r>
            <a:r>
              <a:rPr lang="en-SG" sz="1400" dirty="0" err="1">
                <a:latin typeface="Monaco" pitchFamily="2" charset="77"/>
              </a:rPr>
              <a:t>ptr</a:t>
            </a:r>
            <a:r>
              <a:rPr lang="en-SG" sz="1400" dirty="0">
                <a:latin typeface="Monaco" pitchFamily="2" charset="77"/>
              </a:rPr>
              <a:t> = </a:t>
            </a:r>
            <a:r>
              <a:rPr lang="en-SG" sz="1400" dirty="0">
                <a:solidFill>
                  <a:srgbClr val="E74C3C"/>
                </a:solidFill>
                <a:latin typeface="Monaco" pitchFamily="2" charset="77"/>
              </a:rPr>
              <a:t>10</a:t>
            </a:r>
            <a:r>
              <a:rPr lang="en-SG" sz="1400" dirty="0">
                <a:latin typeface="Monaco" pitchFamily="2" charset="77"/>
              </a:rPr>
              <a:t>; </a:t>
            </a:r>
          </a:p>
          <a:p>
            <a:pPr>
              <a:lnSpc>
                <a:spcPct val="150000"/>
              </a:lnSpc>
            </a:pPr>
            <a:r>
              <a:rPr lang="en-SG" sz="1400" dirty="0">
                <a:latin typeface="Monaco" pitchFamily="2" charset="77"/>
              </a:rPr>
              <a:t>}</a:t>
            </a:r>
            <a:endParaRPr lang="en-US" sz="1400" dirty="0">
              <a:latin typeface="Monaco" pitchFamily="2" charset="77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D461B501-5722-6949-AE45-49754000DC37}"/>
              </a:ext>
            </a:extLst>
          </p:cNvPr>
          <p:cNvSpPr/>
          <p:nvPr/>
        </p:nvSpPr>
        <p:spPr>
          <a:xfrm>
            <a:off x="4416725" y="4889634"/>
            <a:ext cx="4233789" cy="149665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E4BB9CD5-5C97-D244-9241-84948083AD30}"/>
              </a:ext>
            </a:extLst>
          </p:cNvPr>
          <p:cNvSpPr txBox="1"/>
          <p:nvPr/>
        </p:nvSpPr>
        <p:spPr>
          <a:xfrm>
            <a:off x="3298456" y="4889634"/>
            <a:ext cx="10550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halkduster" panose="03050602040202020205" pitchFamily="66" charset="77"/>
              </a:rPr>
              <a:t>main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E8AF0A4A-1E03-5044-AB0C-BB947BDCA92B}"/>
              </a:ext>
            </a:extLst>
          </p:cNvPr>
          <p:cNvSpPr/>
          <p:nvPr/>
        </p:nvSpPr>
        <p:spPr>
          <a:xfrm>
            <a:off x="5685132" y="5733745"/>
            <a:ext cx="2859314" cy="53528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Chalkduster" panose="03050602040202020205" pitchFamily="66" charset="77"/>
              </a:rPr>
              <a:t>0.0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35913D10-269D-D741-9A25-8DFF67B3C154}"/>
              </a:ext>
            </a:extLst>
          </p:cNvPr>
          <p:cNvSpPr txBox="1"/>
          <p:nvPr/>
        </p:nvSpPr>
        <p:spPr>
          <a:xfrm>
            <a:off x="4727438" y="5766743"/>
            <a:ext cx="3786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halkduster" panose="03050602040202020205" pitchFamily="66" charset="77"/>
              </a:rPr>
              <a:t>c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FB389B1C-570C-6849-AF0C-4EA4BADE0A44}"/>
              </a:ext>
            </a:extLst>
          </p:cNvPr>
          <p:cNvSpPr/>
          <p:nvPr/>
        </p:nvSpPr>
        <p:spPr>
          <a:xfrm>
            <a:off x="5685132" y="5040578"/>
            <a:ext cx="2859314" cy="53528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tx1"/>
              </a:solidFill>
              <a:latin typeface="Chalkduster" panose="03050602040202020205" pitchFamily="66" charset="7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3C4FDD94-3CFE-E84C-9B86-049B95357CFA}"/>
              </a:ext>
            </a:extLst>
          </p:cNvPr>
          <p:cNvSpPr txBox="1"/>
          <p:nvPr/>
        </p:nvSpPr>
        <p:spPr>
          <a:xfrm>
            <a:off x="4727438" y="5073576"/>
            <a:ext cx="6814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halkduster" panose="03050602040202020205" pitchFamily="66" charset="77"/>
              </a:rPr>
              <a:t>ptr</a:t>
            </a:r>
            <a:endParaRPr lang="en-US" sz="2400" dirty="0">
              <a:latin typeface="Chalkduster" panose="03050602040202020205" pitchFamily="66" charset="77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1A72584C-AFEC-AE4D-8CAA-C6DE3F77AEA4}"/>
              </a:ext>
            </a:extLst>
          </p:cNvPr>
          <p:cNvSpPr/>
          <p:nvPr/>
        </p:nvSpPr>
        <p:spPr>
          <a:xfrm>
            <a:off x="4416725" y="3830854"/>
            <a:ext cx="4233789" cy="828339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E6B08E68-AC34-5745-997C-154FCDB314EC}"/>
              </a:ext>
            </a:extLst>
          </p:cNvPr>
          <p:cNvSpPr txBox="1"/>
          <p:nvPr/>
        </p:nvSpPr>
        <p:spPr>
          <a:xfrm>
            <a:off x="2649193" y="3783358"/>
            <a:ext cx="16294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halkduster" panose="03050602040202020205" pitchFamily="66" charset="77"/>
              </a:rPr>
              <a:t>addr_of</a:t>
            </a:r>
            <a:endParaRPr lang="en-US" sz="2400" dirty="0">
              <a:latin typeface="Chalkduster" panose="03050602040202020205" pitchFamily="66" charset="77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64A021E4-F86B-A143-8AF3-9EDAAF805106}"/>
              </a:ext>
            </a:extLst>
          </p:cNvPr>
          <p:cNvSpPr/>
          <p:nvPr/>
        </p:nvSpPr>
        <p:spPr>
          <a:xfrm>
            <a:off x="5685132" y="3980430"/>
            <a:ext cx="2859314" cy="53528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Chalkduster" panose="03050602040202020205" pitchFamily="66" charset="77"/>
              </a:rPr>
              <a:t>0.0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62515879-A49A-F844-A358-9679DCD7611C}"/>
              </a:ext>
            </a:extLst>
          </p:cNvPr>
          <p:cNvSpPr txBox="1"/>
          <p:nvPr/>
        </p:nvSpPr>
        <p:spPr>
          <a:xfrm>
            <a:off x="5028675" y="4034567"/>
            <a:ext cx="3802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halkduster" panose="03050602040202020205" pitchFamily="66" charset="77"/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915559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Recap</a:t>
            </a:r>
            <a:br>
              <a:rPr lang="en-US" dirty="0" smtClean="0"/>
            </a:br>
            <a:r>
              <a:rPr lang="en-US" sz="3000" dirty="0" smtClean="0"/>
              <a:t>The basics: deference operator</a:t>
            </a:r>
            <a:endParaRPr lang="en-US" sz="3000" dirty="0"/>
          </a:p>
        </p:txBody>
      </p:sp>
      <p:sp>
        <p:nvSpPr>
          <p:cNvPr id="17" name="Content Placeholder 3"/>
          <p:cNvSpPr txBox="1">
            <a:spLocks/>
          </p:cNvSpPr>
          <p:nvPr/>
        </p:nvSpPr>
        <p:spPr>
          <a:xfrm>
            <a:off x="1028700" y="5341305"/>
            <a:ext cx="7200900" cy="11644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6858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800" i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400" i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dirty="0" smtClean="0"/>
              <a:t>Deference operator (*): “location-of-address”</a:t>
            </a:r>
            <a:endParaRPr lang="en-US" dirty="0"/>
          </a:p>
        </p:txBody>
      </p:sp>
      <p:graphicFrame>
        <p:nvGraphicFramePr>
          <p:cNvPr id="31" name="Table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4219875"/>
              </p:ext>
            </p:extLst>
          </p:nvPr>
        </p:nvGraphicFramePr>
        <p:xfrm>
          <a:off x="2771936" y="2951748"/>
          <a:ext cx="1593955" cy="20148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939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402965">
                <a:tc>
                  <a:txBody>
                    <a:bodyPr/>
                    <a:lstStyle/>
                    <a:p>
                      <a:endParaRPr lang="en-US" sz="1600" dirty="0">
                        <a:ln w="38100">
                          <a:solidFill>
                            <a:schemeClr val="tx1"/>
                          </a:solidFill>
                        </a:ln>
                      </a:endParaRPr>
                    </a:p>
                  </a:txBody>
                  <a:tcPr marL="110959" marR="110959" marT="55479" marB="554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02965">
                <a:tc>
                  <a:txBody>
                    <a:bodyPr/>
                    <a:lstStyle/>
                    <a:p>
                      <a:endParaRPr lang="en-US" sz="1600">
                        <a:ln w="38100">
                          <a:solidFill>
                            <a:schemeClr val="tx1"/>
                          </a:solidFill>
                        </a:ln>
                      </a:endParaRPr>
                    </a:p>
                  </a:txBody>
                  <a:tcPr marL="110959" marR="110959" marT="55479" marB="554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02965">
                <a:tc>
                  <a:txBody>
                    <a:bodyPr/>
                    <a:lstStyle/>
                    <a:p>
                      <a:endParaRPr lang="en-US" sz="1600">
                        <a:ln w="38100">
                          <a:solidFill>
                            <a:schemeClr val="tx1"/>
                          </a:solidFill>
                        </a:ln>
                      </a:endParaRPr>
                    </a:p>
                  </a:txBody>
                  <a:tcPr marL="110959" marR="110959" marT="55479" marB="554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02965">
                <a:tc>
                  <a:txBody>
                    <a:bodyPr/>
                    <a:lstStyle/>
                    <a:p>
                      <a:endParaRPr lang="en-US" sz="1600" dirty="0">
                        <a:ln w="38100">
                          <a:solidFill>
                            <a:schemeClr val="tx1"/>
                          </a:solidFill>
                        </a:ln>
                      </a:endParaRPr>
                    </a:p>
                  </a:txBody>
                  <a:tcPr marL="110959" marR="110959" marT="55479" marB="554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02965">
                <a:tc>
                  <a:txBody>
                    <a:bodyPr/>
                    <a:lstStyle/>
                    <a:p>
                      <a:endParaRPr lang="en-US" sz="1600" dirty="0">
                        <a:ln w="38100">
                          <a:solidFill>
                            <a:schemeClr val="tx1"/>
                          </a:solidFill>
                        </a:ln>
                      </a:endParaRPr>
                    </a:p>
                  </a:txBody>
                  <a:tcPr marL="110959" marR="110959" marT="55479" marB="554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sp>
        <p:nvSpPr>
          <p:cNvPr id="32" name="TextBox 31"/>
          <p:cNvSpPr txBox="1"/>
          <p:nvPr/>
        </p:nvSpPr>
        <p:spPr>
          <a:xfrm>
            <a:off x="826964" y="2171700"/>
            <a:ext cx="190375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/>
              <a:t>Address</a:t>
            </a:r>
            <a:endParaRPr lang="en-US" sz="3000" dirty="0"/>
          </a:p>
        </p:txBody>
      </p:sp>
      <p:sp>
        <p:nvSpPr>
          <p:cNvPr id="33" name="TextBox 32"/>
          <p:cNvSpPr txBox="1"/>
          <p:nvPr/>
        </p:nvSpPr>
        <p:spPr>
          <a:xfrm>
            <a:off x="2617039" y="2155871"/>
            <a:ext cx="190375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/>
              <a:t>Data</a:t>
            </a:r>
            <a:endParaRPr lang="en-US" sz="3000" dirty="0"/>
          </a:p>
        </p:txBody>
      </p:sp>
      <p:sp>
        <p:nvSpPr>
          <p:cNvPr id="34" name="TextBox 33"/>
          <p:cNvSpPr txBox="1"/>
          <p:nvPr/>
        </p:nvSpPr>
        <p:spPr>
          <a:xfrm>
            <a:off x="826964" y="2847574"/>
            <a:ext cx="190375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/>
              <a:t>0</a:t>
            </a:r>
            <a:endParaRPr lang="en-US" sz="3000" dirty="0"/>
          </a:p>
        </p:txBody>
      </p:sp>
      <p:sp>
        <p:nvSpPr>
          <p:cNvPr id="35" name="TextBox 34"/>
          <p:cNvSpPr txBox="1"/>
          <p:nvPr/>
        </p:nvSpPr>
        <p:spPr>
          <a:xfrm>
            <a:off x="826964" y="3222307"/>
            <a:ext cx="190375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/>
              <a:t>1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826964" y="3612659"/>
            <a:ext cx="190375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/>
              <a:t>2</a:t>
            </a:r>
            <a:endParaRPr lang="en-US" sz="3000" dirty="0"/>
          </a:p>
        </p:txBody>
      </p:sp>
      <p:sp>
        <p:nvSpPr>
          <p:cNvPr id="37" name="TextBox 36"/>
          <p:cNvSpPr txBox="1"/>
          <p:nvPr/>
        </p:nvSpPr>
        <p:spPr>
          <a:xfrm>
            <a:off x="826964" y="3987392"/>
            <a:ext cx="190375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/>
              <a:t>3</a:t>
            </a:r>
            <a:endParaRPr lang="en-US" sz="3000" dirty="0"/>
          </a:p>
        </p:txBody>
      </p:sp>
      <p:sp>
        <p:nvSpPr>
          <p:cNvPr id="38" name="TextBox 37"/>
          <p:cNvSpPr txBox="1"/>
          <p:nvPr/>
        </p:nvSpPr>
        <p:spPr>
          <a:xfrm>
            <a:off x="826964" y="4412575"/>
            <a:ext cx="190375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/>
              <a:t>4</a:t>
            </a:r>
            <a:endParaRPr lang="en-US" sz="3000" dirty="0"/>
          </a:p>
        </p:txBody>
      </p:sp>
      <p:sp>
        <p:nvSpPr>
          <p:cNvPr id="39" name="TextBox 38"/>
          <p:cNvSpPr txBox="1"/>
          <p:nvPr/>
        </p:nvSpPr>
        <p:spPr>
          <a:xfrm>
            <a:off x="2647082" y="3657600"/>
            <a:ext cx="190375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/>
              <a:t>5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747557" y="3565267"/>
            <a:ext cx="348204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600" dirty="0" smtClean="0">
                <a:solidFill>
                  <a:srgbClr val="FF0000"/>
                </a:solidFill>
              </a:rPr>
              <a:t>long *</a:t>
            </a:r>
            <a:r>
              <a:rPr lang="en-US" sz="3600" dirty="0" err="1" smtClean="0"/>
              <a:t>x_ptr</a:t>
            </a:r>
            <a:r>
              <a:rPr lang="en-US" sz="3600" dirty="0" smtClean="0"/>
              <a:t> = &amp;x;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82225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025C9A39-3F7F-0849-ABB9-E03B6BD68C1F}"/>
              </a:ext>
            </a:extLst>
          </p:cNvPr>
          <p:cNvSpPr txBox="1"/>
          <p:nvPr/>
        </p:nvSpPr>
        <p:spPr>
          <a:xfrm>
            <a:off x="741506" y="605045"/>
            <a:ext cx="3084499" cy="29631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SG" sz="1400" dirty="0">
                <a:solidFill>
                  <a:srgbClr val="3E61A2"/>
                </a:solidFill>
                <a:latin typeface="Monaco" pitchFamily="2" charset="77"/>
              </a:rPr>
              <a:t>double</a:t>
            </a:r>
            <a:r>
              <a:rPr lang="en-SG" sz="1400" dirty="0">
                <a:latin typeface="Monaco" pitchFamily="2" charset="77"/>
              </a:rPr>
              <a:t> *</a:t>
            </a:r>
            <a:r>
              <a:rPr lang="en-SG" sz="1400" dirty="0" err="1">
                <a:solidFill>
                  <a:srgbClr val="C2185B"/>
                </a:solidFill>
                <a:latin typeface="Monaco" pitchFamily="2" charset="77"/>
              </a:rPr>
              <a:t>addr_of</a:t>
            </a:r>
            <a:r>
              <a:rPr lang="en-SG" sz="1400" dirty="0">
                <a:latin typeface="Monaco" pitchFamily="2" charset="77"/>
              </a:rPr>
              <a:t>(</a:t>
            </a:r>
            <a:r>
              <a:rPr lang="en-SG" sz="1400" dirty="0">
                <a:solidFill>
                  <a:srgbClr val="3E61A2"/>
                </a:solidFill>
                <a:latin typeface="Monaco" pitchFamily="2" charset="77"/>
              </a:rPr>
              <a:t>double</a:t>
            </a:r>
            <a:r>
              <a:rPr lang="en-SG" sz="1400" dirty="0">
                <a:latin typeface="Monaco" pitchFamily="2" charset="77"/>
              </a:rPr>
              <a:t> x) {</a:t>
            </a:r>
          </a:p>
          <a:p>
            <a:pPr>
              <a:lnSpc>
                <a:spcPct val="150000"/>
              </a:lnSpc>
            </a:pPr>
            <a:r>
              <a:rPr lang="en-SG" sz="1400" dirty="0">
                <a:latin typeface="Monaco" pitchFamily="2" charset="77"/>
              </a:rPr>
              <a:t>  </a:t>
            </a:r>
            <a:r>
              <a:rPr lang="en-SG" sz="1400" dirty="0">
                <a:solidFill>
                  <a:srgbClr val="3B78E7"/>
                </a:solidFill>
                <a:latin typeface="Monaco" pitchFamily="2" charset="77"/>
              </a:rPr>
              <a:t>return</a:t>
            </a:r>
            <a:r>
              <a:rPr lang="en-SG" sz="1400" dirty="0">
                <a:latin typeface="Monaco" pitchFamily="2" charset="77"/>
              </a:rPr>
              <a:t> &amp;x; </a:t>
            </a:r>
          </a:p>
          <a:p>
            <a:pPr>
              <a:lnSpc>
                <a:spcPct val="150000"/>
              </a:lnSpc>
            </a:pPr>
            <a:r>
              <a:rPr lang="en-SG" sz="1400" dirty="0">
                <a:latin typeface="Monaco" pitchFamily="2" charset="77"/>
              </a:rPr>
              <a:t>} </a:t>
            </a:r>
          </a:p>
          <a:p>
            <a:pPr>
              <a:lnSpc>
                <a:spcPct val="150000"/>
              </a:lnSpc>
            </a:pPr>
            <a:r>
              <a:rPr lang="en-SG" sz="1400" dirty="0" err="1">
                <a:solidFill>
                  <a:srgbClr val="3E61A2"/>
                </a:solidFill>
                <a:latin typeface="Monaco" pitchFamily="2" charset="77"/>
              </a:rPr>
              <a:t>int</a:t>
            </a:r>
            <a:r>
              <a:rPr lang="en-SG" sz="1400" dirty="0">
                <a:latin typeface="Monaco" pitchFamily="2" charset="77"/>
              </a:rPr>
              <a:t> </a:t>
            </a:r>
            <a:r>
              <a:rPr lang="en-SG" sz="1400" dirty="0">
                <a:solidFill>
                  <a:srgbClr val="C2185B"/>
                </a:solidFill>
                <a:latin typeface="Monaco" pitchFamily="2" charset="77"/>
              </a:rPr>
              <a:t>main</a:t>
            </a:r>
            <a:r>
              <a:rPr lang="en-SG" sz="1400" dirty="0">
                <a:latin typeface="Monaco" pitchFamily="2" charset="77"/>
              </a:rPr>
              <a:t>() { </a:t>
            </a:r>
          </a:p>
          <a:p>
            <a:pPr>
              <a:lnSpc>
                <a:spcPct val="150000"/>
              </a:lnSpc>
            </a:pPr>
            <a:r>
              <a:rPr lang="en-SG" sz="1400" dirty="0">
                <a:solidFill>
                  <a:srgbClr val="3E61A2"/>
                </a:solidFill>
                <a:latin typeface="Monaco" pitchFamily="2" charset="77"/>
              </a:rPr>
              <a:t>  double</a:t>
            </a:r>
            <a:r>
              <a:rPr lang="en-SG" sz="1400" dirty="0">
                <a:latin typeface="Monaco" pitchFamily="2" charset="77"/>
              </a:rPr>
              <a:t> c = </a:t>
            </a:r>
            <a:r>
              <a:rPr lang="en-SG" sz="1400" dirty="0">
                <a:solidFill>
                  <a:srgbClr val="E74C3C"/>
                </a:solidFill>
                <a:latin typeface="Monaco" pitchFamily="2" charset="77"/>
              </a:rPr>
              <a:t>0.0</a:t>
            </a:r>
            <a:r>
              <a:rPr lang="en-SG" sz="1400" dirty="0">
                <a:latin typeface="Monaco" pitchFamily="2" charset="77"/>
              </a:rPr>
              <a:t>; </a:t>
            </a:r>
          </a:p>
          <a:p>
            <a:pPr>
              <a:lnSpc>
                <a:spcPct val="150000"/>
              </a:lnSpc>
            </a:pPr>
            <a:r>
              <a:rPr lang="en-SG" sz="1400" dirty="0">
                <a:solidFill>
                  <a:srgbClr val="3E61A2"/>
                </a:solidFill>
                <a:latin typeface="Monaco" pitchFamily="2" charset="77"/>
              </a:rPr>
              <a:t>  double</a:t>
            </a:r>
            <a:r>
              <a:rPr lang="en-SG" sz="1400" dirty="0">
                <a:latin typeface="Monaco" pitchFamily="2" charset="77"/>
              </a:rPr>
              <a:t> *</a:t>
            </a:r>
            <a:r>
              <a:rPr lang="en-SG" sz="1400" dirty="0" err="1">
                <a:latin typeface="Monaco" pitchFamily="2" charset="77"/>
              </a:rPr>
              <a:t>ptr</a:t>
            </a:r>
            <a:r>
              <a:rPr lang="en-SG" sz="1400" dirty="0">
                <a:latin typeface="Monaco" pitchFamily="2" charset="77"/>
              </a:rPr>
              <a:t>; </a:t>
            </a:r>
          </a:p>
          <a:p>
            <a:pPr>
              <a:lnSpc>
                <a:spcPct val="150000"/>
              </a:lnSpc>
            </a:pPr>
            <a:r>
              <a:rPr lang="en-SG" sz="1400" dirty="0">
                <a:latin typeface="Monaco" pitchFamily="2" charset="77"/>
              </a:rPr>
              <a:t>  </a:t>
            </a:r>
            <a:r>
              <a:rPr lang="en-SG" sz="1400" dirty="0" err="1">
                <a:latin typeface="Monaco" pitchFamily="2" charset="77"/>
              </a:rPr>
              <a:t>ptr</a:t>
            </a:r>
            <a:r>
              <a:rPr lang="en-SG" sz="1400" dirty="0">
                <a:latin typeface="Monaco" pitchFamily="2" charset="77"/>
              </a:rPr>
              <a:t> = </a:t>
            </a:r>
            <a:r>
              <a:rPr lang="en-SG" sz="1400" dirty="0" err="1">
                <a:latin typeface="Monaco" pitchFamily="2" charset="77"/>
              </a:rPr>
              <a:t>addr_of</a:t>
            </a:r>
            <a:r>
              <a:rPr lang="en-SG" sz="1400" dirty="0">
                <a:latin typeface="Monaco" pitchFamily="2" charset="77"/>
              </a:rPr>
              <a:t>(c); </a:t>
            </a:r>
          </a:p>
          <a:p>
            <a:pPr>
              <a:lnSpc>
                <a:spcPct val="150000"/>
              </a:lnSpc>
            </a:pPr>
            <a:r>
              <a:rPr lang="en-SG" sz="1400" dirty="0">
                <a:latin typeface="Monaco" pitchFamily="2" charset="77"/>
              </a:rPr>
              <a:t>  *</a:t>
            </a:r>
            <a:r>
              <a:rPr lang="en-SG" sz="1400" dirty="0" err="1">
                <a:latin typeface="Monaco" pitchFamily="2" charset="77"/>
              </a:rPr>
              <a:t>ptr</a:t>
            </a:r>
            <a:r>
              <a:rPr lang="en-SG" sz="1400" dirty="0">
                <a:latin typeface="Monaco" pitchFamily="2" charset="77"/>
              </a:rPr>
              <a:t> = </a:t>
            </a:r>
            <a:r>
              <a:rPr lang="en-SG" sz="1400" dirty="0">
                <a:solidFill>
                  <a:srgbClr val="E74C3C"/>
                </a:solidFill>
                <a:latin typeface="Monaco" pitchFamily="2" charset="77"/>
              </a:rPr>
              <a:t>10</a:t>
            </a:r>
            <a:r>
              <a:rPr lang="en-SG" sz="1400" dirty="0">
                <a:latin typeface="Monaco" pitchFamily="2" charset="77"/>
              </a:rPr>
              <a:t>; </a:t>
            </a:r>
          </a:p>
          <a:p>
            <a:pPr>
              <a:lnSpc>
                <a:spcPct val="150000"/>
              </a:lnSpc>
            </a:pPr>
            <a:r>
              <a:rPr lang="en-SG" sz="1400" dirty="0">
                <a:latin typeface="Monaco" pitchFamily="2" charset="77"/>
              </a:rPr>
              <a:t>}</a:t>
            </a:r>
            <a:endParaRPr lang="en-US" sz="1400" dirty="0">
              <a:latin typeface="Monaco" pitchFamily="2" charset="77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D461B501-5722-6949-AE45-49754000DC37}"/>
              </a:ext>
            </a:extLst>
          </p:cNvPr>
          <p:cNvSpPr/>
          <p:nvPr/>
        </p:nvSpPr>
        <p:spPr>
          <a:xfrm>
            <a:off x="4416725" y="4889634"/>
            <a:ext cx="4233789" cy="149665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E4BB9CD5-5C97-D244-9241-84948083AD30}"/>
              </a:ext>
            </a:extLst>
          </p:cNvPr>
          <p:cNvSpPr txBox="1"/>
          <p:nvPr/>
        </p:nvSpPr>
        <p:spPr>
          <a:xfrm>
            <a:off x="3298456" y="4889634"/>
            <a:ext cx="10550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halkduster" panose="03050602040202020205" pitchFamily="66" charset="77"/>
              </a:rPr>
              <a:t>main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E8AF0A4A-1E03-5044-AB0C-BB947BDCA92B}"/>
              </a:ext>
            </a:extLst>
          </p:cNvPr>
          <p:cNvSpPr/>
          <p:nvPr/>
        </p:nvSpPr>
        <p:spPr>
          <a:xfrm>
            <a:off x="5685132" y="5733745"/>
            <a:ext cx="2859314" cy="53528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Chalkduster" panose="03050602040202020205" pitchFamily="66" charset="77"/>
              </a:rPr>
              <a:t>0.0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35913D10-269D-D741-9A25-8DFF67B3C154}"/>
              </a:ext>
            </a:extLst>
          </p:cNvPr>
          <p:cNvSpPr txBox="1"/>
          <p:nvPr/>
        </p:nvSpPr>
        <p:spPr>
          <a:xfrm>
            <a:off x="4727438" y="5766743"/>
            <a:ext cx="3786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halkduster" panose="03050602040202020205" pitchFamily="66" charset="77"/>
              </a:rPr>
              <a:t>c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FB389B1C-570C-6849-AF0C-4EA4BADE0A44}"/>
              </a:ext>
            </a:extLst>
          </p:cNvPr>
          <p:cNvSpPr/>
          <p:nvPr/>
        </p:nvSpPr>
        <p:spPr>
          <a:xfrm>
            <a:off x="5685132" y="5040578"/>
            <a:ext cx="2859314" cy="53528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tx1"/>
              </a:solidFill>
              <a:latin typeface="Chalkduster" panose="03050602040202020205" pitchFamily="66" charset="7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3C4FDD94-3CFE-E84C-9B86-049B95357CFA}"/>
              </a:ext>
            </a:extLst>
          </p:cNvPr>
          <p:cNvSpPr txBox="1"/>
          <p:nvPr/>
        </p:nvSpPr>
        <p:spPr>
          <a:xfrm>
            <a:off x="4727438" y="5073576"/>
            <a:ext cx="6814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halkduster" panose="03050602040202020205" pitchFamily="66" charset="77"/>
              </a:rPr>
              <a:t>ptr</a:t>
            </a:r>
            <a:endParaRPr lang="en-US" sz="2400" dirty="0">
              <a:latin typeface="Chalkduster" panose="03050602040202020205" pitchFamily="66" charset="77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64A021E4-F86B-A143-8AF3-9EDAAF805106}"/>
              </a:ext>
            </a:extLst>
          </p:cNvPr>
          <p:cNvSpPr/>
          <p:nvPr/>
        </p:nvSpPr>
        <p:spPr>
          <a:xfrm>
            <a:off x="5685132" y="3980430"/>
            <a:ext cx="2859314" cy="53528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Chalkduster" panose="03050602040202020205" pitchFamily="66" charset="77"/>
              </a:rPr>
              <a:t>10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xmlns="" id="{E81F19E8-66A1-D045-8CEE-27B5298AB044}"/>
              </a:ext>
            </a:extLst>
          </p:cNvPr>
          <p:cNvSpPr/>
          <p:nvPr/>
        </p:nvSpPr>
        <p:spPr>
          <a:xfrm>
            <a:off x="7047412" y="5246656"/>
            <a:ext cx="125128" cy="1251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Elbow Connector 6">
            <a:extLst>
              <a:ext uri="{FF2B5EF4-FFF2-40B4-BE49-F238E27FC236}">
                <a16:creationId xmlns:a16="http://schemas.microsoft.com/office/drawing/2014/main" xmlns="" id="{8CC82664-4D4F-834B-B251-16C9368E0946}"/>
              </a:ext>
            </a:extLst>
          </p:cNvPr>
          <p:cNvCxnSpPr>
            <a:endCxn id="15" idx="3"/>
          </p:cNvCxnSpPr>
          <p:nvPr/>
        </p:nvCxnSpPr>
        <p:spPr>
          <a:xfrm flipV="1">
            <a:off x="7190072" y="4248075"/>
            <a:ext cx="1354374" cy="1056333"/>
          </a:xfrm>
          <a:prstGeom prst="bentConnector3">
            <a:avLst>
              <a:gd name="adj1" fmla="val 116879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2387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028700" y="685800"/>
            <a:ext cx="7200900" cy="1485900"/>
          </a:xfrm>
        </p:spPr>
        <p:txBody>
          <a:bodyPr/>
          <a:lstStyle/>
          <a:p>
            <a:r>
              <a:rPr lang="en-US" dirty="0" smtClean="0"/>
              <a:t>Problem 14.2</a:t>
            </a:r>
            <a:br>
              <a:rPr lang="en-US" dirty="0" smtClean="0"/>
            </a:br>
            <a:r>
              <a:rPr lang="en-US" sz="3000" dirty="0" smtClean="0"/>
              <a:t>Part 2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025C9A39-3F7F-0849-ABB9-E03B6BD68C1F}"/>
              </a:ext>
            </a:extLst>
          </p:cNvPr>
          <p:cNvSpPr txBox="1"/>
          <p:nvPr/>
        </p:nvSpPr>
        <p:spPr>
          <a:xfrm>
            <a:off x="2151548" y="2013367"/>
            <a:ext cx="4955203" cy="41934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SG" sz="2000" dirty="0">
                <a:solidFill>
                  <a:srgbClr val="3E61A2"/>
                </a:solidFill>
                <a:latin typeface="Monaco" pitchFamily="2" charset="77"/>
              </a:rPr>
              <a:t>double</a:t>
            </a:r>
            <a:r>
              <a:rPr lang="en-SG" sz="2000" dirty="0">
                <a:latin typeface="Monaco" pitchFamily="2" charset="77"/>
              </a:rPr>
              <a:t> *</a:t>
            </a:r>
            <a:r>
              <a:rPr lang="en-SG" sz="2000" dirty="0" err="1">
                <a:solidFill>
                  <a:srgbClr val="C2185B"/>
                </a:solidFill>
                <a:latin typeface="Monaco" pitchFamily="2" charset="77"/>
              </a:rPr>
              <a:t>triple_of</a:t>
            </a:r>
            <a:r>
              <a:rPr lang="en-SG" sz="2000" dirty="0">
                <a:latin typeface="Monaco" pitchFamily="2" charset="77"/>
              </a:rPr>
              <a:t>(</a:t>
            </a:r>
            <a:r>
              <a:rPr lang="en-SG" sz="2000" dirty="0">
                <a:solidFill>
                  <a:srgbClr val="3E61A2"/>
                </a:solidFill>
                <a:latin typeface="Monaco" pitchFamily="2" charset="77"/>
              </a:rPr>
              <a:t>double</a:t>
            </a:r>
            <a:r>
              <a:rPr lang="en-SG" sz="2000" dirty="0">
                <a:latin typeface="Monaco" pitchFamily="2" charset="77"/>
              </a:rPr>
              <a:t> x) {</a:t>
            </a:r>
          </a:p>
          <a:p>
            <a:pPr>
              <a:lnSpc>
                <a:spcPct val="150000"/>
              </a:lnSpc>
            </a:pPr>
            <a:r>
              <a:rPr lang="en-SG" sz="2000" dirty="0">
                <a:latin typeface="Monaco" pitchFamily="2" charset="77"/>
              </a:rPr>
              <a:t>  </a:t>
            </a:r>
            <a:r>
              <a:rPr lang="en-SG" sz="2000" dirty="0">
                <a:solidFill>
                  <a:srgbClr val="3E61A2"/>
                </a:solidFill>
                <a:latin typeface="Monaco" pitchFamily="2" charset="77"/>
              </a:rPr>
              <a:t>double</a:t>
            </a:r>
            <a:r>
              <a:rPr lang="en-SG" sz="2000" dirty="0">
                <a:latin typeface="Monaco" pitchFamily="2" charset="77"/>
              </a:rPr>
              <a:t> triple = </a:t>
            </a:r>
            <a:r>
              <a:rPr lang="en-SG" sz="2000" dirty="0">
                <a:solidFill>
                  <a:srgbClr val="E74C3C"/>
                </a:solidFill>
                <a:latin typeface="Monaco" pitchFamily="2" charset="77"/>
              </a:rPr>
              <a:t>3</a:t>
            </a:r>
            <a:r>
              <a:rPr lang="en-SG" sz="2000" dirty="0">
                <a:latin typeface="Monaco" pitchFamily="2" charset="77"/>
              </a:rPr>
              <a:t> * x; </a:t>
            </a:r>
          </a:p>
          <a:p>
            <a:pPr>
              <a:lnSpc>
                <a:spcPct val="150000"/>
              </a:lnSpc>
            </a:pPr>
            <a:r>
              <a:rPr lang="en-SG" sz="2000" dirty="0">
                <a:solidFill>
                  <a:srgbClr val="3B78E7"/>
                </a:solidFill>
                <a:latin typeface="Monaco" pitchFamily="2" charset="77"/>
              </a:rPr>
              <a:t>  return</a:t>
            </a:r>
            <a:r>
              <a:rPr lang="en-SG" sz="2000" dirty="0">
                <a:latin typeface="Monaco" pitchFamily="2" charset="77"/>
              </a:rPr>
              <a:t> &amp;triple; </a:t>
            </a:r>
          </a:p>
          <a:p>
            <a:pPr>
              <a:lnSpc>
                <a:spcPct val="150000"/>
              </a:lnSpc>
            </a:pPr>
            <a:r>
              <a:rPr lang="en-SG" sz="2000" dirty="0">
                <a:latin typeface="Monaco" pitchFamily="2" charset="77"/>
              </a:rPr>
              <a:t>} </a:t>
            </a:r>
          </a:p>
          <a:p>
            <a:pPr>
              <a:lnSpc>
                <a:spcPct val="150000"/>
              </a:lnSpc>
            </a:pPr>
            <a:r>
              <a:rPr lang="en-SG" sz="2000" dirty="0" err="1">
                <a:solidFill>
                  <a:srgbClr val="3E61A2"/>
                </a:solidFill>
                <a:latin typeface="Monaco" pitchFamily="2" charset="77"/>
              </a:rPr>
              <a:t>int</a:t>
            </a:r>
            <a:r>
              <a:rPr lang="en-SG" sz="2000" dirty="0">
                <a:latin typeface="Monaco" pitchFamily="2" charset="77"/>
              </a:rPr>
              <a:t> </a:t>
            </a:r>
            <a:r>
              <a:rPr lang="en-SG" sz="2000" dirty="0">
                <a:solidFill>
                  <a:srgbClr val="C2185B"/>
                </a:solidFill>
                <a:latin typeface="Monaco" pitchFamily="2" charset="77"/>
              </a:rPr>
              <a:t>main</a:t>
            </a:r>
            <a:r>
              <a:rPr lang="en-SG" sz="2000" dirty="0">
                <a:latin typeface="Monaco" pitchFamily="2" charset="77"/>
              </a:rPr>
              <a:t>() { </a:t>
            </a:r>
          </a:p>
          <a:p>
            <a:pPr>
              <a:lnSpc>
                <a:spcPct val="150000"/>
              </a:lnSpc>
            </a:pPr>
            <a:r>
              <a:rPr lang="en-SG" sz="2000" dirty="0">
                <a:solidFill>
                  <a:srgbClr val="3E61A2"/>
                </a:solidFill>
                <a:latin typeface="Monaco" pitchFamily="2" charset="77"/>
              </a:rPr>
              <a:t>  double</a:t>
            </a:r>
            <a:r>
              <a:rPr lang="en-SG" sz="2000" dirty="0">
                <a:latin typeface="Monaco" pitchFamily="2" charset="77"/>
              </a:rPr>
              <a:t> *</a:t>
            </a:r>
            <a:r>
              <a:rPr lang="en-SG" sz="2000" dirty="0" err="1">
                <a:latin typeface="Monaco" pitchFamily="2" charset="77"/>
              </a:rPr>
              <a:t>ptr</a:t>
            </a:r>
            <a:r>
              <a:rPr lang="en-SG" sz="2000" dirty="0">
                <a:latin typeface="Monaco" pitchFamily="2" charset="77"/>
              </a:rPr>
              <a:t>; </a:t>
            </a:r>
          </a:p>
          <a:p>
            <a:pPr>
              <a:lnSpc>
                <a:spcPct val="150000"/>
              </a:lnSpc>
            </a:pPr>
            <a:r>
              <a:rPr lang="en-SG" sz="2000" dirty="0">
                <a:latin typeface="Monaco" pitchFamily="2" charset="77"/>
              </a:rPr>
              <a:t>  </a:t>
            </a:r>
            <a:r>
              <a:rPr lang="en-SG" sz="2000" dirty="0" err="1">
                <a:latin typeface="Monaco" pitchFamily="2" charset="77"/>
              </a:rPr>
              <a:t>ptr</a:t>
            </a:r>
            <a:r>
              <a:rPr lang="en-SG" sz="2000" dirty="0">
                <a:latin typeface="Monaco" pitchFamily="2" charset="77"/>
              </a:rPr>
              <a:t> = </a:t>
            </a:r>
            <a:r>
              <a:rPr lang="en-SG" sz="2000" dirty="0" err="1">
                <a:latin typeface="Monaco" pitchFamily="2" charset="77"/>
              </a:rPr>
              <a:t>triple_of</a:t>
            </a:r>
            <a:r>
              <a:rPr lang="en-SG" sz="2000" dirty="0">
                <a:latin typeface="Monaco" pitchFamily="2" charset="77"/>
              </a:rPr>
              <a:t>(</a:t>
            </a:r>
            <a:r>
              <a:rPr lang="en-SG" sz="2000" dirty="0">
                <a:solidFill>
                  <a:srgbClr val="E74C3C"/>
                </a:solidFill>
                <a:latin typeface="Monaco" pitchFamily="2" charset="77"/>
              </a:rPr>
              <a:t>10</a:t>
            </a:r>
            <a:r>
              <a:rPr lang="en-SG" sz="2000" dirty="0">
                <a:latin typeface="Monaco" pitchFamily="2" charset="7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SG" sz="2000" dirty="0">
                <a:latin typeface="Monaco" pitchFamily="2" charset="77"/>
              </a:rPr>
              <a:t>  cs1010_println_double(*</a:t>
            </a:r>
            <a:r>
              <a:rPr lang="en-SG" sz="2000" dirty="0" err="1">
                <a:latin typeface="Monaco" pitchFamily="2" charset="77"/>
              </a:rPr>
              <a:t>ptr</a:t>
            </a:r>
            <a:r>
              <a:rPr lang="en-SG" sz="2000" dirty="0">
                <a:latin typeface="Monaco" pitchFamily="2" charset="7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SG" sz="2000" dirty="0">
                <a:latin typeface="Monaco" pitchFamily="2" charset="77"/>
              </a:rPr>
              <a:t>}</a:t>
            </a:r>
            <a:endParaRPr lang="en-US" sz="2000" dirty="0">
              <a:latin typeface="Monaco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372355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025C9A39-3F7F-0849-ABB9-E03B6BD68C1F}"/>
              </a:ext>
            </a:extLst>
          </p:cNvPr>
          <p:cNvSpPr txBox="1"/>
          <p:nvPr/>
        </p:nvSpPr>
        <p:spPr>
          <a:xfrm>
            <a:off x="741506" y="605045"/>
            <a:ext cx="3514104" cy="29631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SG" sz="1400" dirty="0">
                <a:solidFill>
                  <a:srgbClr val="3E61A2"/>
                </a:solidFill>
                <a:latin typeface="Monaco" pitchFamily="2" charset="77"/>
              </a:rPr>
              <a:t>double</a:t>
            </a:r>
            <a:r>
              <a:rPr lang="en-SG" sz="1400" dirty="0">
                <a:latin typeface="Monaco" pitchFamily="2" charset="77"/>
              </a:rPr>
              <a:t> *</a:t>
            </a:r>
            <a:r>
              <a:rPr lang="en-SG" sz="1400" dirty="0" err="1">
                <a:solidFill>
                  <a:srgbClr val="C2185B"/>
                </a:solidFill>
                <a:latin typeface="Monaco" pitchFamily="2" charset="77"/>
              </a:rPr>
              <a:t>triple_of</a:t>
            </a:r>
            <a:r>
              <a:rPr lang="en-SG" sz="1400" dirty="0">
                <a:latin typeface="Monaco" pitchFamily="2" charset="77"/>
              </a:rPr>
              <a:t>(</a:t>
            </a:r>
            <a:r>
              <a:rPr lang="en-SG" sz="1400" dirty="0">
                <a:solidFill>
                  <a:srgbClr val="3E61A2"/>
                </a:solidFill>
                <a:latin typeface="Monaco" pitchFamily="2" charset="77"/>
              </a:rPr>
              <a:t>double</a:t>
            </a:r>
            <a:r>
              <a:rPr lang="en-SG" sz="1400" dirty="0">
                <a:latin typeface="Monaco" pitchFamily="2" charset="77"/>
              </a:rPr>
              <a:t> x) {</a:t>
            </a:r>
          </a:p>
          <a:p>
            <a:pPr>
              <a:lnSpc>
                <a:spcPct val="150000"/>
              </a:lnSpc>
            </a:pPr>
            <a:r>
              <a:rPr lang="en-SG" sz="1400" dirty="0">
                <a:latin typeface="Monaco" pitchFamily="2" charset="77"/>
              </a:rPr>
              <a:t>  </a:t>
            </a:r>
            <a:r>
              <a:rPr lang="en-SG" sz="1400" dirty="0">
                <a:solidFill>
                  <a:srgbClr val="3E61A2"/>
                </a:solidFill>
                <a:latin typeface="Monaco" pitchFamily="2" charset="77"/>
              </a:rPr>
              <a:t>double</a:t>
            </a:r>
            <a:r>
              <a:rPr lang="en-SG" sz="1400" dirty="0">
                <a:latin typeface="Monaco" pitchFamily="2" charset="77"/>
              </a:rPr>
              <a:t> triple = </a:t>
            </a:r>
            <a:r>
              <a:rPr lang="en-SG" sz="1400" dirty="0">
                <a:solidFill>
                  <a:srgbClr val="E74C3C"/>
                </a:solidFill>
                <a:latin typeface="Monaco" pitchFamily="2" charset="77"/>
              </a:rPr>
              <a:t>3</a:t>
            </a:r>
            <a:r>
              <a:rPr lang="en-SG" sz="1400" dirty="0">
                <a:latin typeface="Monaco" pitchFamily="2" charset="77"/>
              </a:rPr>
              <a:t> * x; </a:t>
            </a:r>
          </a:p>
          <a:p>
            <a:pPr>
              <a:lnSpc>
                <a:spcPct val="150000"/>
              </a:lnSpc>
            </a:pPr>
            <a:r>
              <a:rPr lang="en-SG" sz="1400" dirty="0">
                <a:solidFill>
                  <a:srgbClr val="3B78E7"/>
                </a:solidFill>
                <a:latin typeface="Monaco" pitchFamily="2" charset="77"/>
              </a:rPr>
              <a:t>  return</a:t>
            </a:r>
            <a:r>
              <a:rPr lang="en-SG" sz="1400" dirty="0">
                <a:latin typeface="Monaco" pitchFamily="2" charset="77"/>
              </a:rPr>
              <a:t> &amp;triple; </a:t>
            </a:r>
          </a:p>
          <a:p>
            <a:pPr>
              <a:lnSpc>
                <a:spcPct val="150000"/>
              </a:lnSpc>
            </a:pPr>
            <a:r>
              <a:rPr lang="en-SG" sz="1400" dirty="0">
                <a:latin typeface="Monaco" pitchFamily="2" charset="77"/>
              </a:rPr>
              <a:t>} </a:t>
            </a:r>
          </a:p>
          <a:p>
            <a:pPr>
              <a:lnSpc>
                <a:spcPct val="150000"/>
              </a:lnSpc>
            </a:pPr>
            <a:r>
              <a:rPr lang="en-SG" sz="1400" dirty="0" err="1">
                <a:solidFill>
                  <a:srgbClr val="3E61A2"/>
                </a:solidFill>
                <a:latin typeface="Monaco" pitchFamily="2" charset="77"/>
              </a:rPr>
              <a:t>int</a:t>
            </a:r>
            <a:r>
              <a:rPr lang="en-SG" sz="1400" dirty="0">
                <a:latin typeface="Monaco" pitchFamily="2" charset="77"/>
              </a:rPr>
              <a:t> </a:t>
            </a:r>
            <a:r>
              <a:rPr lang="en-SG" sz="1400" dirty="0">
                <a:solidFill>
                  <a:srgbClr val="C2185B"/>
                </a:solidFill>
                <a:latin typeface="Monaco" pitchFamily="2" charset="77"/>
              </a:rPr>
              <a:t>main</a:t>
            </a:r>
            <a:r>
              <a:rPr lang="en-SG" sz="1400" dirty="0">
                <a:latin typeface="Monaco" pitchFamily="2" charset="77"/>
              </a:rPr>
              <a:t>() { </a:t>
            </a:r>
          </a:p>
          <a:p>
            <a:pPr>
              <a:lnSpc>
                <a:spcPct val="150000"/>
              </a:lnSpc>
            </a:pPr>
            <a:r>
              <a:rPr lang="en-SG" sz="1400" dirty="0">
                <a:solidFill>
                  <a:srgbClr val="3E61A2"/>
                </a:solidFill>
                <a:latin typeface="Monaco" pitchFamily="2" charset="77"/>
              </a:rPr>
              <a:t>  double</a:t>
            </a:r>
            <a:r>
              <a:rPr lang="en-SG" sz="1400" dirty="0">
                <a:latin typeface="Monaco" pitchFamily="2" charset="77"/>
              </a:rPr>
              <a:t> *</a:t>
            </a:r>
            <a:r>
              <a:rPr lang="en-SG" sz="1400" dirty="0" err="1">
                <a:latin typeface="Monaco" pitchFamily="2" charset="77"/>
              </a:rPr>
              <a:t>ptr</a:t>
            </a:r>
            <a:r>
              <a:rPr lang="en-SG" sz="1400" dirty="0">
                <a:latin typeface="Monaco" pitchFamily="2" charset="77"/>
              </a:rPr>
              <a:t>; </a:t>
            </a:r>
          </a:p>
          <a:p>
            <a:pPr>
              <a:lnSpc>
                <a:spcPct val="150000"/>
              </a:lnSpc>
            </a:pPr>
            <a:r>
              <a:rPr lang="en-SG" sz="1400" dirty="0">
                <a:latin typeface="Monaco" pitchFamily="2" charset="77"/>
              </a:rPr>
              <a:t>  </a:t>
            </a:r>
            <a:r>
              <a:rPr lang="en-SG" sz="1400" dirty="0" err="1">
                <a:latin typeface="Monaco" pitchFamily="2" charset="77"/>
              </a:rPr>
              <a:t>ptr</a:t>
            </a:r>
            <a:r>
              <a:rPr lang="en-SG" sz="1400" dirty="0">
                <a:latin typeface="Monaco" pitchFamily="2" charset="77"/>
              </a:rPr>
              <a:t> = </a:t>
            </a:r>
            <a:r>
              <a:rPr lang="en-SG" sz="1400" dirty="0" err="1">
                <a:latin typeface="Monaco" pitchFamily="2" charset="77"/>
              </a:rPr>
              <a:t>triple_of</a:t>
            </a:r>
            <a:r>
              <a:rPr lang="en-SG" sz="1400" dirty="0">
                <a:latin typeface="Monaco" pitchFamily="2" charset="77"/>
              </a:rPr>
              <a:t>(</a:t>
            </a:r>
            <a:r>
              <a:rPr lang="en-SG" sz="1400" dirty="0">
                <a:solidFill>
                  <a:srgbClr val="E74C3C"/>
                </a:solidFill>
                <a:latin typeface="Monaco" pitchFamily="2" charset="77"/>
              </a:rPr>
              <a:t>10</a:t>
            </a:r>
            <a:r>
              <a:rPr lang="en-SG" sz="1400" dirty="0">
                <a:latin typeface="Monaco" pitchFamily="2" charset="7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SG" sz="1400" dirty="0">
                <a:latin typeface="Monaco" pitchFamily="2" charset="77"/>
              </a:rPr>
              <a:t>  cs1010_println_double(*</a:t>
            </a:r>
            <a:r>
              <a:rPr lang="en-SG" sz="1400" dirty="0" err="1">
                <a:latin typeface="Monaco" pitchFamily="2" charset="77"/>
              </a:rPr>
              <a:t>ptr</a:t>
            </a:r>
            <a:r>
              <a:rPr lang="en-SG" sz="1400" dirty="0">
                <a:latin typeface="Monaco" pitchFamily="2" charset="7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SG" sz="1400" dirty="0">
                <a:latin typeface="Monaco" pitchFamily="2" charset="77"/>
              </a:rPr>
              <a:t>}</a:t>
            </a:r>
            <a:endParaRPr lang="en-US" sz="1400" dirty="0">
              <a:latin typeface="Monaco" pitchFamily="2" charset="77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1AEEBF64-F858-C446-A1B9-8CCBBD5C7F8A}"/>
              </a:ext>
            </a:extLst>
          </p:cNvPr>
          <p:cNvSpPr/>
          <p:nvPr/>
        </p:nvSpPr>
        <p:spPr>
          <a:xfrm>
            <a:off x="4416725" y="5601903"/>
            <a:ext cx="4233789" cy="78438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F5BB711D-E1BF-CC48-9E13-CC84B22712E6}"/>
              </a:ext>
            </a:extLst>
          </p:cNvPr>
          <p:cNvSpPr txBox="1"/>
          <p:nvPr/>
        </p:nvSpPr>
        <p:spPr>
          <a:xfrm>
            <a:off x="3170188" y="5601903"/>
            <a:ext cx="10550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halkduster" panose="03050602040202020205" pitchFamily="66" charset="77"/>
              </a:rPr>
              <a:t>main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B04F2852-FEF5-6F4A-9EC7-21B06468DC46}"/>
              </a:ext>
            </a:extLst>
          </p:cNvPr>
          <p:cNvSpPr/>
          <p:nvPr/>
        </p:nvSpPr>
        <p:spPr>
          <a:xfrm>
            <a:off x="5685132" y="5723971"/>
            <a:ext cx="2859314" cy="53528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tx1"/>
              </a:solidFill>
              <a:latin typeface="Chalkduster" panose="03050602040202020205" pitchFamily="66" charset="7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2116B9B2-E314-8F47-8F6E-C9CF18CE757E}"/>
              </a:ext>
            </a:extLst>
          </p:cNvPr>
          <p:cNvSpPr txBox="1"/>
          <p:nvPr/>
        </p:nvSpPr>
        <p:spPr>
          <a:xfrm>
            <a:off x="4727438" y="5756969"/>
            <a:ext cx="6814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halkduster" panose="03050602040202020205" pitchFamily="66" charset="77"/>
              </a:rPr>
              <a:t>ptr</a:t>
            </a:r>
            <a:endParaRPr lang="en-US" sz="2400" dirty="0">
              <a:latin typeface="Chalkduster" panose="03050602040202020205" pitchFamily="66" charset="77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E4FF0F68-0F62-374D-9FD1-A30246A6484C}"/>
              </a:ext>
            </a:extLst>
          </p:cNvPr>
          <p:cNvSpPr/>
          <p:nvPr/>
        </p:nvSpPr>
        <p:spPr>
          <a:xfrm>
            <a:off x="4416725" y="3941770"/>
            <a:ext cx="4233789" cy="149248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2782CBBF-D8F5-7C4C-B21D-34DF88E4532D}"/>
              </a:ext>
            </a:extLst>
          </p:cNvPr>
          <p:cNvSpPr txBox="1"/>
          <p:nvPr/>
        </p:nvSpPr>
        <p:spPr>
          <a:xfrm>
            <a:off x="2543218" y="3956433"/>
            <a:ext cx="17123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halkduster" panose="03050602040202020205" pitchFamily="66" charset="77"/>
              </a:rPr>
              <a:t>triple_of</a:t>
            </a:r>
            <a:endParaRPr lang="en-US" sz="2400" dirty="0">
              <a:latin typeface="Chalkduster" panose="03050602040202020205" pitchFamily="66" charset="77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F9C1F375-449D-444D-BC94-CEB33B8E0839}"/>
              </a:ext>
            </a:extLst>
          </p:cNvPr>
          <p:cNvSpPr/>
          <p:nvPr/>
        </p:nvSpPr>
        <p:spPr>
          <a:xfrm>
            <a:off x="5685132" y="4755488"/>
            <a:ext cx="2859314" cy="53528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Chalkduster" panose="03050602040202020205" pitchFamily="66" charset="77"/>
              </a:rPr>
              <a:t>10.0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933E5860-99E5-3B4C-BE48-1B232290C345}"/>
              </a:ext>
            </a:extLst>
          </p:cNvPr>
          <p:cNvSpPr txBox="1"/>
          <p:nvPr/>
        </p:nvSpPr>
        <p:spPr>
          <a:xfrm>
            <a:off x="5028675" y="4809625"/>
            <a:ext cx="3802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halkduster" panose="03050602040202020205" pitchFamily="66" charset="77"/>
              </a:rPr>
              <a:t>x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E43AC8EA-63D0-214B-B993-AB23F73215F9}"/>
              </a:ext>
            </a:extLst>
          </p:cNvPr>
          <p:cNvSpPr/>
          <p:nvPr/>
        </p:nvSpPr>
        <p:spPr>
          <a:xfrm>
            <a:off x="5685132" y="4106855"/>
            <a:ext cx="2859314" cy="53528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Chalkduster" panose="03050602040202020205" pitchFamily="66" charset="77"/>
              </a:rPr>
              <a:t>30.0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7DC6940F-C744-B947-9E69-9BDD153A56B2}"/>
              </a:ext>
            </a:extLst>
          </p:cNvPr>
          <p:cNvSpPr txBox="1"/>
          <p:nvPr/>
        </p:nvSpPr>
        <p:spPr>
          <a:xfrm>
            <a:off x="4594236" y="4130861"/>
            <a:ext cx="11192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halkduster" panose="03050602040202020205" pitchFamily="66" charset="77"/>
              </a:rPr>
              <a:t>triple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xmlns="" id="{990405FB-B57E-414E-BA7C-D612A7FA847F}"/>
              </a:ext>
            </a:extLst>
          </p:cNvPr>
          <p:cNvSpPr/>
          <p:nvPr/>
        </p:nvSpPr>
        <p:spPr>
          <a:xfrm>
            <a:off x="7052225" y="5925237"/>
            <a:ext cx="125128" cy="1251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xmlns="" id="{B36BC6E0-0288-1041-B51F-55B82D9D6391}"/>
              </a:ext>
            </a:extLst>
          </p:cNvPr>
          <p:cNvCxnSpPr>
            <a:endCxn id="14" idx="3"/>
          </p:cNvCxnSpPr>
          <p:nvPr/>
        </p:nvCxnSpPr>
        <p:spPr>
          <a:xfrm rot="5400000" flipH="1" flipV="1">
            <a:off x="7065421" y="4508777"/>
            <a:ext cx="1613301" cy="1344749"/>
          </a:xfrm>
          <a:prstGeom prst="bentConnector4">
            <a:avLst>
              <a:gd name="adj1" fmla="val 538"/>
              <a:gd name="adj2" fmla="val 124157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6007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025C9A39-3F7F-0849-ABB9-E03B6BD68C1F}"/>
              </a:ext>
            </a:extLst>
          </p:cNvPr>
          <p:cNvSpPr txBox="1"/>
          <p:nvPr/>
        </p:nvSpPr>
        <p:spPr>
          <a:xfrm>
            <a:off x="741506" y="605045"/>
            <a:ext cx="3514104" cy="29631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SG" sz="1400" dirty="0">
                <a:solidFill>
                  <a:srgbClr val="3E61A2"/>
                </a:solidFill>
                <a:latin typeface="Monaco" pitchFamily="2" charset="77"/>
              </a:rPr>
              <a:t>double</a:t>
            </a:r>
            <a:r>
              <a:rPr lang="en-SG" sz="1400" dirty="0">
                <a:latin typeface="Monaco" pitchFamily="2" charset="77"/>
              </a:rPr>
              <a:t> *</a:t>
            </a:r>
            <a:r>
              <a:rPr lang="en-SG" sz="1400" dirty="0" err="1">
                <a:solidFill>
                  <a:srgbClr val="C2185B"/>
                </a:solidFill>
                <a:latin typeface="Monaco" pitchFamily="2" charset="77"/>
              </a:rPr>
              <a:t>triple_of</a:t>
            </a:r>
            <a:r>
              <a:rPr lang="en-SG" sz="1400" dirty="0">
                <a:latin typeface="Monaco" pitchFamily="2" charset="77"/>
              </a:rPr>
              <a:t>(</a:t>
            </a:r>
            <a:r>
              <a:rPr lang="en-SG" sz="1400" dirty="0">
                <a:solidFill>
                  <a:srgbClr val="3E61A2"/>
                </a:solidFill>
                <a:latin typeface="Monaco" pitchFamily="2" charset="77"/>
              </a:rPr>
              <a:t>double</a:t>
            </a:r>
            <a:r>
              <a:rPr lang="en-SG" sz="1400" dirty="0">
                <a:latin typeface="Monaco" pitchFamily="2" charset="77"/>
              </a:rPr>
              <a:t> x) {</a:t>
            </a:r>
          </a:p>
          <a:p>
            <a:pPr>
              <a:lnSpc>
                <a:spcPct val="150000"/>
              </a:lnSpc>
            </a:pPr>
            <a:r>
              <a:rPr lang="en-SG" sz="1400" dirty="0">
                <a:latin typeface="Monaco" pitchFamily="2" charset="77"/>
              </a:rPr>
              <a:t>  </a:t>
            </a:r>
            <a:r>
              <a:rPr lang="en-SG" sz="1400" dirty="0">
                <a:solidFill>
                  <a:srgbClr val="3E61A2"/>
                </a:solidFill>
                <a:latin typeface="Monaco" pitchFamily="2" charset="77"/>
              </a:rPr>
              <a:t>double</a:t>
            </a:r>
            <a:r>
              <a:rPr lang="en-SG" sz="1400" dirty="0">
                <a:latin typeface="Monaco" pitchFamily="2" charset="77"/>
              </a:rPr>
              <a:t> triple = </a:t>
            </a:r>
            <a:r>
              <a:rPr lang="en-SG" sz="1400" dirty="0">
                <a:solidFill>
                  <a:srgbClr val="E74C3C"/>
                </a:solidFill>
                <a:latin typeface="Monaco" pitchFamily="2" charset="77"/>
              </a:rPr>
              <a:t>3</a:t>
            </a:r>
            <a:r>
              <a:rPr lang="en-SG" sz="1400" dirty="0">
                <a:latin typeface="Monaco" pitchFamily="2" charset="77"/>
              </a:rPr>
              <a:t> * x; </a:t>
            </a:r>
          </a:p>
          <a:p>
            <a:pPr>
              <a:lnSpc>
                <a:spcPct val="150000"/>
              </a:lnSpc>
            </a:pPr>
            <a:r>
              <a:rPr lang="en-SG" sz="1400" dirty="0">
                <a:solidFill>
                  <a:srgbClr val="3B78E7"/>
                </a:solidFill>
                <a:latin typeface="Monaco" pitchFamily="2" charset="77"/>
              </a:rPr>
              <a:t>  return</a:t>
            </a:r>
            <a:r>
              <a:rPr lang="en-SG" sz="1400" dirty="0">
                <a:latin typeface="Monaco" pitchFamily="2" charset="77"/>
              </a:rPr>
              <a:t> &amp;triple; </a:t>
            </a:r>
          </a:p>
          <a:p>
            <a:pPr>
              <a:lnSpc>
                <a:spcPct val="150000"/>
              </a:lnSpc>
            </a:pPr>
            <a:r>
              <a:rPr lang="en-SG" sz="1400" dirty="0">
                <a:latin typeface="Monaco" pitchFamily="2" charset="77"/>
              </a:rPr>
              <a:t>} </a:t>
            </a:r>
          </a:p>
          <a:p>
            <a:pPr>
              <a:lnSpc>
                <a:spcPct val="150000"/>
              </a:lnSpc>
            </a:pPr>
            <a:r>
              <a:rPr lang="en-SG" sz="1400" dirty="0" err="1">
                <a:solidFill>
                  <a:srgbClr val="3E61A2"/>
                </a:solidFill>
                <a:latin typeface="Monaco" pitchFamily="2" charset="77"/>
              </a:rPr>
              <a:t>int</a:t>
            </a:r>
            <a:r>
              <a:rPr lang="en-SG" sz="1400" dirty="0">
                <a:latin typeface="Monaco" pitchFamily="2" charset="77"/>
              </a:rPr>
              <a:t> </a:t>
            </a:r>
            <a:r>
              <a:rPr lang="en-SG" sz="1400" dirty="0">
                <a:solidFill>
                  <a:srgbClr val="C2185B"/>
                </a:solidFill>
                <a:latin typeface="Monaco" pitchFamily="2" charset="77"/>
              </a:rPr>
              <a:t>main</a:t>
            </a:r>
            <a:r>
              <a:rPr lang="en-SG" sz="1400" dirty="0">
                <a:latin typeface="Monaco" pitchFamily="2" charset="77"/>
              </a:rPr>
              <a:t>() { </a:t>
            </a:r>
          </a:p>
          <a:p>
            <a:pPr>
              <a:lnSpc>
                <a:spcPct val="150000"/>
              </a:lnSpc>
            </a:pPr>
            <a:r>
              <a:rPr lang="en-SG" sz="1400" dirty="0">
                <a:solidFill>
                  <a:srgbClr val="3E61A2"/>
                </a:solidFill>
                <a:latin typeface="Monaco" pitchFamily="2" charset="77"/>
              </a:rPr>
              <a:t>  double</a:t>
            </a:r>
            <a:r>
              <a:rPr lang="en-SG" sz="1400" dirty="0">
                <a:latin typeface="Monaco" pitchFamily="2" charset="77"/>
              </a:rPr>
              <a:t> *</a:t>
            </a:r>
            <a:r>
              <a:rPr lang="en-SG" sz="1400" dirty="0" err="1">
                <a:latin typeface="Monaco" pitchFamily="2" charset="77"/>
              </a:rPr>
              <a:t>ptr</a:t>
            </a:r>
            <a:r>
              <a:rPr lang="en-SG" sz="1400" dirty="0">
                <a:latin typeface="Monaco" pitchFamily="2" charset="77"/>
              </a:rPr>
              <a:t>; </a:t>
            </a:r>
          </a:p>
          <a:p>
            <a:pPr>
              <a:lnSpc>
                <a:spcPct val="150000"/>
              </a:lnSpc>
            </a:pPr>
            <a:r>
              <a:rPr lang="en-SG" sz="1400" dirty="0">
                <a:latin typeface="Monaco" pitchFamily="2" charset="77"/>
              </a:rPr>
              <a:t>  </a:t>
            </a:r>
            <a:r>
              <a:rPr lang="en-SG" sz="1400" dirty="0" err="1">
                <a:latin typeface="Monaco" pitchFamily="2" charset="77"/>
              </a:rPr>
              <a:t>ptr</a:t>
            </a:r>
            <a:r>
              <a:rPr lang="en-SG" sz="1400" dirty="0">
                <a:latin typeface="Monaco" pitchFamily="2" charset="77"/>
              </a:rPr>
              <a:t> = </a:t>
            </a:r>
            <a:r>
              <a:rPr lang="en-SG" sz="1400" dirty="0" err="1">
                <a:latin typeface="Monaco" pitchFamily="2" charset="77"/>
              </a:rPr>
              <a:t>triple_of</a:t>
            </a:r>
            <a:r>
              <a:rPr lang="en-SG" sz="1400" dirty="0">
                <a:latin typeface="Monaco" pitchFamily="2" charset="77"/>
              </a:rPr>
              <a:t>(</a:t>
            </a:r>
            <a:r>
              <a:rPr lang="en-SG" sz="1400" dirty="0">
                <a:solidFill>
                  <a:srgbClr val="E74C3C"/>
                </a:solidFill>
                <a:latin typeface="Monaco" pitchFamily="2" charset="77"/>
              </a:rPr>
              <a:t>10</a:t>
            </a:r>
            <a:r>
              <a:rPr lang="en-SG" sz="1400" dirty="0">
                <a:latin typeface="Monaco" pitchFamily="2" charset="7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SG" sz="1400" dirty="0">
                <a:latin typeface="Monaco" pitchFamily="2" charset="77"/>
              </a:rPr>
              <a:t>  cs1010_println_double(*</a:t>
            </a:r>
            <a:r>
              <a:rPr lang="en-SG" sz="1400" dirty="0" err="1">
                <a:latin typeface="Monaco" pitchFamily="2" charset="77"/>
              </a:rPr>
              <a:t>ptr</a:t>
            </a:r>
            <a:r>
              <a:rPr lang="en-SG" sz="1400" dirty="0">
                <a:latin typeface="Monaco" pitchFamily="2" charset="7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SG" sz="1400" dirty="0">
                <a:latin typeface="Monaco" pitchFamily="2" charset="77"/>
              </a:rPr>
              <a:t>}</a:t>
            </a:r>
            <a:endParaRPr lang="en-US" sz="1400" dirty="0">
              <a:latin typeface="Monaco" pitchFamily="2" charset="77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1AEEBF64-F858-C446-A1B9-8CCBBD5C7F8A}"/>
              </a:ext>
            </a:extLst>
          </p:cNvPr>
          <p:cNvSpPr/>
          <p:nvPr/>
        </p:nvSpPr>
        <p:spPr>
          <a:xfrm>
            <a:off x="4416725" y="5601903"/>
            <a:ext cx="4233789" cy="78438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F5BB711D-E1BF-CC48-9E13-CC84B22712E6}"/>
              </a:ext>
            </a:extLst>
          </p:cNvPr>
          <p:cNvSpPr txBox="1"/>
          <p:nvPr/>
        </p:nvSpPr>
        <p:spPr>
          <a:xfrm>
            <a:off x="3170188" y="5601903"/>
            <a:ext cx="10550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halkduster" panose="03050602040202020205" pitchFamily="66" charset="77"/>
              </a:rPr>
              <a:t>main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B04F2852-FEF5-6F4A-9EC7-21B06468DC46}"/>
              </a:ext>
            </a:extLst>
          </p:cNvPr>
          <p:cNvSpPr/>
          <p:nvPr/>
        </p:nvSpPr>
        <p:spPr>
          <a:xfrm>
            <a:off x="5685132" y="5723971"/>
            <a:ext cx="2859314" cy="53528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tx1"/>
              </a:solidFill>
              <a:latin typeface="Chalkduster" panose="03050602040202020205" pitchFamily="66" charset="7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2116B9B2-E314-8F47-8F6E-C9CF18CE757E}"/>
              </a:ext>
            </a:extLst>
          </p:cNvPr>
          <p:cNvSpPr txBox="1"/>
          <p:nvPr/>
        </p:nvSpPr>
        <p:spPr>
          <a:xfrm>
            <a:off x="4727438" y="5756969"/>
            <a:ext cx="6814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halkduster" panose="03050602040202020205" pitchFamily="66" charset="77"/>
              </a:rPr>
              <a:t>ptr</a:t>
            </a:r>
            <a:endParaRPr lang="en-US" sz="2400" dirty="0">
              <a:latin typeface="Chalkduster" panose="03050602040202020205" pitchFamily="66" charset="77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E43AC8EA-63D0-214B-B993-AB23F73215F9}"/>
              </a:ext>
            </a:extLst>
          </p:cNvPr>
          <p:cNvSpPr/>
          <p:nvPr/>
        </p:nvSpPr>
        <p:spPr>
          <a:xfrm>
            <a:off x="5685132" y="4106855"/>
            <a:ext cx="2859314" cy="53528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Chalkduster" panose="03050602040202020205" pitchFamily="66" charset="77"/>
              </a:rPr>
              <a:t>30.0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xmlns="" id="{990405FB-B57E-414E-BA7C-D612A7FA847F}"/>
              </a:ext>
            </a:extLst>
          </p:cNvPr>
          <p:cNvSpPr/>
          <p:nvPr/>
        </p:nvSpPr>
        <p:spPr>
          <a:xfrm>
            <a:off x="7052225" y="5925237"/>
            <a:ext cx="125128" cy="1251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xmlns="" id="{B36BC6E0-0288-1041-B51F-55B82D9D6391}"/>
              </a:ext>
            </a:extLst>
          </p:cNvPr>
          <p:cNvCxnSpPr>
            <a:endCxn id="14" idx="3"/>
          </p:cNvCxnSpPr>
          <p:nvPr/>
        </p:nvCxnSpPr>
        <p:spPr>
          <a:xfrm rot="5400000" flipH="1" flipV="1">
            <a:off x="7065421" y="4508777"/>
            <a:ext cx="1613301" cy="1344749"/>
          </a:xfrm>
          <a:prstGeom prst="bentConnector4">
            <a:avLst>
              <a:gd name="adj1" fmla="val 538"/>
              <a:gd name="adj2" fmla="val 124157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490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14.2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8700" y="2803160"/>
            <a:ext cx="7200900" cy="3064239"/>
          </a:xfrm>
        </p:spPr>
        <p:txBody>
          <a:bodyPr>
            <a:norm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 smtClean="0"/>
              <a:t>Part 1 vs Part 2</a:t>
            </a:r>
            <a:r>
              <a:rPr lang="en-US" sz="5400" smtClean="0"/>
              <a:t>: which is more dangerous?</a:t>
            </a:r>
            <a:endParaRPr lang="en-US" sz="5400" dirty="0" smtClean="0">
              <a:sym typeface="Wingding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en-US" sz="5400" dirty="0" smtClean="0"/>
              <a:t> 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1995447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14.2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Part 1 is more dangerous as it writes to the memory location </a:t>
            </a:r>
            <a:r>
              <a:rPr lang="en-US" dirty="0" smtClean="0">
                <a:sym typeface="Wingdings"/>
              </a:rPr>
              <a:t> you may modify something you do not mean to!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ym typeface="Wingdings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ym typeface="Wingdings"/>
              </a:rPr>
              <a:t>Part 2 reads from the location, which is less dangerous but may lead to unexpected values being read.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4696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15.1</a:t>
            </a:r>
            <a:endParaRPr lang="en-US" dirty="0"/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1028700" y="2286000"/>
            <a:ext cx="7200900" cy="3581400"/>
          </a:xfrm>
          <a:prstGeom prst="rect">
            <a:avLst/>
          </a:prstGeom>
        </p:spPr>
        <p:txBody>
          <a:bodyPr/>
          <a:lstStyle>
            <a:lvl1pPr marL="384048" indent="-384048" algn="l" defTabSz="6858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3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3200" i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800" i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dirty="0" smtClean="0"/>
              <a:t>Write the function average that takes an array of k integers and k and returns the average of the k integers in the array.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815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15.1</a:t>
            </a:r>
          </a:p>
        </p:txBody>
      </p:sp>
      <p:sp>
        <p:nvSpPr>
          <p:cNvPr id="3" name="Rectangle 2"/>
          <p:cNvSpPr/>
          <p:nvPr/>
        </p:nvSpPr>
        <p:spPr>
          <a:xfrm>
            <a:off x="1191717" y="1796946"/>
            <a:ext cx="7322696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D73A49"/>
                </a:solidFill>
                <a:latin typeface="Monaco" charset="0"/>
                <a:ea typeface="Monaco" charset="0"/>
                <a:cs typeface="Monaco" charset="0"/>
              </a:rPr>
              <a:t>double</a:t>
            </a:r>
            <a:r>
              <a:rPr lang="en-US" sz="2000" dirty="0"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en-US" sz="2000" dirty="0" err="1" smtClean="0">
                <a:solidFill>
                  <a:srgbClr val="6F42C1"/>
                </a:solidFill>
                <a:latin typeface="Monaco" charset="0"/>
                <a:ea typeface="Monaco" charset="0"/>
                <a:cs typeface="Monaco" charset="0"/>
              </a:rPr>
              <a:t>avg</a:t>
            </a:r>
            <a:r>
              <a:rPr lang="en-US" sz="2000" dirty="0" smtClean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en-US" sz="2000" dirty="0" smtClean="0">
                <a:solidFill>
                  <a:srgbClr val="D73A49"/>
                </a:solidFill>
                <a:latin typeface="Monaco" charset="0"/>
                <a:ea typeface="Monaco" charset="0"/>
                <a:cs typeface="Monaco" charset="0"/>
              </a:rPr>
              <a:t>long</a:t>
            </a:r>
            <a:r>
              <a:rPr lang="en-US" sz="2000" dirty="0" smtClean="0"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en-US" sz="2000" dirty="0">
                <a:latin typeface="Monaco" charset="0"/>
                <a:ea typeface="Monaco" charset="0"/>
                <a:cs typeface="Monaco" charset="0"/>
              </a:rPr>
              <a:t>list[], </a:t>
            </a:r>
            <a:r>
              <a:rPr lang="en-US" sz="2000" dirty="0">
                <a:solidFill>
                  <a:srgbClr val="D73A49"/>
                </a:solidFill>
                <a:latin typeface="Monaco" charset="0"/>
                <a:ea typeface="Monaco" charset="0"/>
                <a:cs typeface="Monaco" charset="0"/>
              </a:rPr>
              <a:t>long</a:t>
            </a:r>
            <a:r>
              <a:rPr lang="en-US" sz="2000" dirty="0">
                <a:latin typeface="Monaco" charset="0"/>
                <a:ea typeface="Monaco" charset="0"/>
                <a:cs typeface="Monaco" charset="0"/>
              </a:rPr>
              <a:t> length) { </a:t>
            </a:r>
            <a:endParaRPr lang="en-US" sz="2000" dirty="0" smtClean="0">
              <a:latin typeface="Monaco" charset="0"/>
              <a:ea typeface="Monaco" charset="0"/>
              <a:cs typeface="Monaco" charset="0"/>
            </a:endParaRPr>
          </a:p>
          <a:p>
            <a:r>
              <a:rPr lang="en-US" sz="2000" dirty="0">
                <a:solidFill>
                  <a:srgbClr val="D73A49"/>
                </a:solidFill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en-US" sz="2000" dirty="0" smtClean="0">
                <a:solidFill>
                  <a:srgbClr val="D73A49"/>
                </a:solidFill>
                <a:latin typeface="Monaco" charset="0"/>
                <a:ea typeface="Monaco" charset="0"/>
                <a:cs typeface="Monaco" charset="0"/>
              </a:rPr>
              <a:t> long</a:t>
            </a:r>
            <a:r>
              <a:rPr lang="en-US" sz="2000" dirty="0" smtClean="0"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en-US" sz="2000" dirty="0">
                <a:latin typeface="Monaco" charset="0"/>
                <a:ea typeface="Monaco" charset="0"/>
                <a:cs typeface="Monaco" charset="0"/>
              </a:rPr>
              <a:t>sum = list[</a:t>
            </a:r>
            <a:r>
              <a:rPr lang="en-US" sz="2000" dirty="0">
                <a:solidFill>
                  <a:srgbClr val="005CC5"/>
                </a:solidFill>
                <a:latin typeface="Monaco" charset="0"/>
                <a:ea typeface="Monaco" charset="0"/>
                <a:cs typeface="Monaco" charset="0"/>
              </a:rPr>
              <a:t>0</a:t>
            </a:r>
            <a:r>
              <a:rPr lang="en-US" sz="2000" dirty="0">
                <a:latin typeface="Monaco" charset="0"/>
                <a:ea typeface="Monaco" charset="0"/>
                <a:cs typeface="Monaco" charset="0"/>
              </a:rPr>
              <a:t>]; </a:t>
            </a:r>
            <a:endParaRPr lang="en-US" sz="2000" dirty="0" smtClean="0">
              <a:latin typeface="Monaco" charset="0"/>
              <a:ea typeface="Monaco" charset="0"/>
              <a:cs typeface="Monaco" charset="0"/>
            </a:endParaRPr>
          </a:p>
          <a:p>
            <a:r>
              <a:rPr lang="en-US" sz="2000" dirty="0">
                <a:solidFill>
                  <a:srgbClr val="D73A49"/>
                </a:solidFill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en-US" sz="2000" dirty="0" smtClean="0">
                <a:solidFill>
                  <a:srgbClr val="D73A49"/>
                </a:solidFill>
                <a:latin typeface="Monaco" charset="0"/>
                <a:ea typeface="Monaco" charset="0"/>
                <a:cs typeface="Monaco" charset="0"/>
              </a:rPr>
              <a:t> for</a:t>
            </a:r>
            <a:r>
              <a:rPr lang="en-US" sz="2000" dirty="0" smtClean="0"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en-US" sz="2000" dirty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en-US" sz="2000" dirty="0">
                <a:solidFill>
                  <a:srgbClr val="D73A49"/>
                </a:solidFill>
                <a:latin typeface="Monaco" charset="0"/>
                <a:ea typeface="Monaco" charset="0"/>
                <a:cs typeface="Monaco" charset="0"/>
              </a:rPr>
              <a:t>long</a:t>
            </a:r>
            <a:r>
              <a:rPr lang="en-US" sz="2000" dirty="0"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en-US" sz="2000" dirty="0" err="1">
                <a:latin typeface="Monaco" charset="0"/>
                <a:ea typeface="Monaco" charset="0"/>
                <a:cs typeface="Monaco" charset="0"/>
              </a:rPr>
              <a:t>i</a:t>
            </a:r>
            <a:r>
              <a:rPr lang="en-US" sz="2000" dirty="0">
                <a:latin typeface="Monaco" charset="0"/>
                <a:ea typeface="Monaco" charset="0"/>
                <a:cs typeface="Monaco" charset="0"/>
              </a:rPr>
              <a:t> = </a:t>
            </a:r>
            <a:r>
              <a:rPr lang="en-US" sz="2000" dirty="0">
                <a:solidFill>
                  <a:srgbClr val="005CC5"/>
                </a:solidFill>
                <a:latin typeface="Monaco" charset="0"/>
                <a:ea typeface="Monaco" charset="0"/>
                <a:cs typeface="Monaco" charset="0"/>
              </a:rPr>
              <a:t>1</a:t>
            </a:r>
            <a:r>
              <a:rPr lang="en-US" sz="2000" dirty="0">
                <a:latin typeface="Monaco" charset="0"/>
                <a:ea typeface="Monaco" charset="0"/>
                <a:cs typeface="Monaco" charset="0"/>
              </a:rPr>
              <a:t>; </a:t>
            </a:r>
            <a:r>
              <a:rPr lang="en-US" sz="2000" dirty="0" err="1">
                <a:latin typeface="Monaco" charset="0"/>
                <a:ea typeface="Monaco" charset="0"/>
                <a:cs typeface="Monaco" charset="0"/>
              </a:rPr>
              <a:t>i</a:t>
            </a:r>
            <a:r>
              <a:rPr lang="en-US" sz="2000" dirty="0">
                <a:latin typeface="Monaco" charset="0"/>
                <a:ea typeface="Monaco" charset="0"/>
                <a:cs typeface="Monaco" charset="0"/>
              </a:rPr>
              <a:t> &lt; length; </a:t>
            </a:r>
            <a:r>
              <a:rPr lang="en-US" sz="2000" dirty="0" err="1">
                <a:latin typeface="Monaco" charset="0"/>
                <a:ea typeface="Monaco" charset="0"/>
                <a:cs typeface="Monaco" charset="0"/>
              </a:rPr>
              <a:t>i</a:t>
            </a:r>
            <a:r>
              <a:rPr lang="en-US" sz="2000" dirty="0">
                <a:latin typeface="Monaco" charset="0"/>
                <a:ea typeface="Monaco" charset="0"/>
                <a:cs typeface="Monaco" charset="0"/>
              </a:rPr>
              <a:t> += </a:t>
            </a:r>
            <a:r>
              <a:rPr lang="en-US" sz="2000" dirty="0">
                <a:solidFill>
                  <a:srgbClr val="005CC5"/>
                </a:solidFill>
                <a:latin typeface="Monaco" charset="0"/>
                <a:ea typeface="Monaco" charset="0"/>
                <a:cs typeface="Monaco" charset="0"/>
              </a:rPr>
              <a:t>1</a:t>
            </a:r>
            <a:r>
              <a:rPr lang="en-US" sz="2000" dirty="0">
                <a:latin typeface="Monaco" charset="0"/>
                <a:ea typeface="Monaco" charset="0"/>
                <a:cs typeface="Monaco" charset="0"/>
              </a:rPr>
              <a:t>) { </a:t>
            </a:r>
            <a:endParaRPr lang="en-US" sz="2000" dirty="0" smtClean="0">
              <a:latin typeface="Monaco" charset="0"/>
              <a:ea typeface="Monaco" charset="0"/>
              <a:cs typeface="Monaco" charset="0"/>
            </a:endParaRPr>
          </a:p>
          <a:p>
            <a:r>
              <a:rPr lang="en-US" sz="2000" dirty="0"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en-US" sz="2000" dirty="0" smtClean="0">
                <a:latin typeface="Monaco" charset="0"/>
                <a:ea typeface="Monaco" charset="0"/>
                <a:cs typeface="Monaco" charset="0"/>
              </a:rPr>
              <a:t>   sum </a:t>
            </a:r>
            <a:r>
              <a:rPr lang="en-US" sz="2000" dirty="0">
                <a:latin typeface="Monaco" charset="0"/>
                <a:ea typeface="Monaco" charset="0"/>
                <a:cs typeface="Monaco" charset="0"/>
              </a:rPr>
              <a:t>+= list[</a:t>
            </a:r>
            <a:r>
              <a:rPr lang="en-US" sz="2000" dirty="0" err="1">
                <a:latin typeface="Monaco" charset="0"/>
                <a:ea typeface="Monaco" charset="0"/>
                <a:cs typeface="Monaco" charset="0"/>
              </a:rPr>
              <a:t>i</a:t>
            </a:r>
            <a:r>
              <a:rPr lang="en-US" sz="2000" dirty="0">
                <a:latin typeface="Monaco" charset="0"/>
                <a:ea typeface="Monaco" charset="0"/>
                <a:cs typeface="Monaco" charset="0"/>
              </a:rPr>
              <a:t>]; </a:t>
            </a:r>
            <a:endParaRPr lang="en-US" sz="2000" dirty="0" smtClean="0">
              <a:latin typeface="Monaco" charset="0"/>
              <a:ea typeface="Monaco" charset="0"/>
              <a:cs typeface="Monaco" charset="0"/>
            </a:endParaRPr>
          </a:p>
          <a:p>
            <a:r>
              <a:rPr lang="en-US" sz="2000" dirty="0"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en-US" sz="2000" dirty="0" smtClean="0">
                <a:latin typeface="Monaco" charset="0"/>
                <a:ea typeface="Monaco" charset="0"/>
                <a:cs typeface="Monaco" charset="0"/>
              </a:rPr>
              <a:t> } </a:t>
            </a:r>
          </a:p>
          <a:p>
            <a:r>
              <a:rPr lang="en-US" sz="2000" dirty="0">
                <a:solidFill>
                  <a:srgbClr val="D73A49"/>
                </a:solidFill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en-US" sz="2000" dirty="0" smtClean="0">
                <a:solidFill>
                  <a:srgbClr val="D73A49"/>
                </a:solidFill>
                <a:latin typeface="Monaco" charset="0"/>
                <a:ea typeface="Monaco" charset="0"/>
                <a:cs typeface="Monaco" charset="0"/>
              </a:rPr>
              <a:t> return</a:t>
            </a:r>
            <a:r>
              <a:rPr lang="en-US" sz="2000" dirty="0" smtClean="0"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en-US" sz="2000" dirty="0">
                <a:latin typeface="Monaco" charset="0"/>
                <a:ea typeface="Monaco" charset="0"/>
                <a:cs typeface="Monaco" charset="0"/>
              </a:rPr>
              <a:t>sum*</a:t>
            </a:r>
            <a:r>
              <a:rPr lang="en-US" sz="2000" dirty="0">
                <a:solidFill>
                  <a:srgbClr val="005CC5"/>
                </a:solidFill>
                <a:latin typeface="Monaco" charset="0"/>
                <a:ea typeface="Monaco" charset="0"/>
                <a:cs typeface="Monaco" charset="0"/>
              </a:rPr>
              <a:t>1.0</a:t>
            </a:r>
            <a:r>
              <a:rPr lang="en-US" sz="2000" dirty="0">
                <a:latin typeface="Monaco" charset="0"/>
                <a:ea typeface="Monaco" charset="0"/>
                <a:cs typeface="Monaco" charset="0"/>
              </a:rPr>
              <a:t>/length; </a:t>
            </a:r>
            <a:endParaRPr lang="en-US" sz="2000" dirty="0" smtClean="0">
              <a:latin typeface="Monaco" charset="0"/>
              <a:ea typeface="Monaco" charset="0"/>
              <a:cs typeface="Monaco" charset="0"/>
            </a:endParaRPr>
          </a:p>
          <a:p>
            <a:r>
              <a:rPr lang="en-US" sz="2000" dirty="0" smtClean="0">
                <a:latin typeface="Monaco" charset="0"/>
                <a:ea typeface="Monaco" charset="0"/>
                <a:cs typeface="Monaco" charset="0"/>
              </a:rPr>
              <a:t>} </a:t>
            </a:r>
            <a:endParaRPr lang="en-US" sz="2000" dirty="0">
              <a:solidFill>
                <a:srgbClr val="D73A49"/>
              </a:solidFill>
              <a:latin typeface="Monaco" charset="0"/>
              <a:ea typeface="Monaco" charset="0"/>
              <a:cs typeface="Monaco" charset="0"/>
            </a:endParaRPr>
          </a:p>
          <a:p>
            <a:endParaRPr lang="en-US" sz="2000" dirty="0" smtClean="0">
              <a:solidFill>
                <a:srgbClr val="D73A49"/>
              </a:solidFill>
              <a:latin typeface="Monaco" charset="0"/>
              <a:ea typeface="Monaco" charset="0"/>
              <a:cs typeface="Monaco" charset="0"/>
            </a:endParaRPr>
          </a:p>
          <a:p>
            <a:r>
              <a:rPr lang="en-US" sz="2000" dirty="0" err="1" smtClean="0">
                <a:solidFill>
                  <a:srgbClr val="D73A49"/>
                </a:solidFill>
                <a:latin typeface="Monaco" charset="0"/>
                <a:ea typeface="Monaco" charset="0"/>
                <a:cs typeface="Monaco" charset="0"/>
              </a:rPr>
              <a:t>int</a:t>
            </a:r>
            <a:r>
              <a:rPr lang="en-US" sz="2000" dirty="0" smtClean="0"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en-US" sz="2000" dirty="0">
                <a:solidFill>
                  <a:srgbClr val="6F42C1"/>
                </a:solidFill>
                <a:latin typeface="Monaco" charset="0"/>
                <a:ea typeface="Monaco" charset="0"/>
                <a:cs typeface="Monaco" charset="0"/>
              </a:rPr>
              <a:t>main</a:t>
            </a:r>
            <a:r>
              <a:rPr lang="en-US" sz="2000" dirty="0">
                <a:latin typeface="Monaco" charset="0"/>
                <a:ea typeface="Monaco" charset="0"/>
                <a:cs typeface="Monaco" charset="0"/>
              </a:rPr>
              <a:t>() { </a:t>
            </a:r>
            <a:endParaRPr lang="en-US" sz="2000" dirty="0" smtClean="0">
              <a:latin typeface="Monaco" charset="0"/>
              <a:ea typeface="Monaco" charset="0"/>
              <a:cs typeface="Monaco" charset="0"/>
            </a:endParaRPr>
          </a:p>
          <a:p>
            <a:r>
              <a:rPr lang="en-US" sz="2000" dirty="0">
                <a:solidFill>
                  <a:srgbClr val="D73A49"/>
                </a:solidFill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en-US" sz="2000" dirty="0" smtClean="0">
                <a:solidFill>
                  <a:srgbClr val="D73A49"/>
                </a:solidFill>
                <a:latin typeface="Monaco" charset="0"/>
                <a:ea typeface="Monaco" charset="0"/>
                <a:cs typeface="Monaco" charset="0"/>
              </a:rPr>
              <a:t> long</a:t>
            </a:r>
            <a:r>
              <a:rPr lang="en-US" sz="2000" dirty="0" smtClean="0"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en-US" sz="2000" dirty="0">
                <a:latin typeface="Monaco" charset="0"/>
                <a:ea typeface="Monaco" charset="0"/>
                <a:cs typeface="Monaco" charset="0"/>
              </a:rPr>
              <a:t>a[</a:t>
            </a:r>
            <a:r>
              <a:rPr lang="en-US" sz="2000" dirty="0">
                <a:solidFill>
                  <a:srgbClr val="005CC5"/>
                </a:solidFill>
                <a:latin typeface="Monaco" charset="0"/>
                <a:ea typeface="Monaco" charset="0"/>
                <a:cs typeface="Monaco" charset="0"/>
              </a:rPr>
              <a:t>10</a:t>
            </a:r>
            <a:r>
              <a:rPr lang="en-US" sz="2000" dirty="0">
                <a:latin typeface="Monaco" charset="0"/>
                <a:ea typeface="Monaco" charset="0"/>
                <a:cs typeface="Monaco" charset="0"/>
              </a:rPr>
              <a:t>] = {</a:t>
            </a:r>
            <a:r>
              <a:rPr lang="en-US" sz="2000" dirty="0">
                <a:solidFill>
                  <a:srgbClr val="005CC5"/>
                </a:solidFill>
                <a:latin typeface="Monaco" charset="0"/>
                <a:ea typeface="Monaco" charset="0"/>
                <a:cs typeface="Monaco" charset="0"/>
              </a:rPr>
              <a:t>1</a:t>
            </a:r>
            <a:r>
              <a:rPr lang="en-US" sz="2000" dirty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en-US" sz="2000" dirty="0">
                <a:solidFill>
                  <a:srgbClr val="005CC5"/>
                </a:solidFill>
                <a:latin typeface="Monaco" charset="0"/>
                <a:ea typeface="Monaco" charset="0"/>
                <a:cs typeface="Monaco" charset="0"/>
              </a:rPr>
              <a:t>2</a:t>
            </a:r>
            <a:r>
              <a:rPr lang="en-US" sz="2000" dirty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en-US" sz="2000" dirty="0">
                <a:solidFill>
                  <a:srgbClr val="005CC5"/>
                </a:solidFill>
                <a:latin typeface="Monaco" charset="0"/>
                <a:ea typeface="Monaco" charset="0"/>
                <a:cs typeface="Monaco" charset="0"/>
              </a:rPr>
              <a:t>3</a:t>
            </a:r>
            <a:r>
              <a:rPr lang="en-US" sz="2000" dirty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en-US" sz="2000" dirty="0">
                <a:solidFill>
                  <a:srgbClr val="005CC5"/>
                </a:solidFill>
                <a:latin typeface="Monaco" charset="0"/>
                <a:ea typeface="Monaco" charset="0"/>
                <a:cs typeface="Monaco" charset="0"/>
              </a:rPr>
              <a:t>4</a:t>
            </a:r>
            <a:r>
              <a:rPr lang="en-US" sz="2000" dirty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en-US" sz="2000" dirty="0">
                <a:solidFill>
                  <a:srgbClr val="005CC5"/>
                </a:solidFill>
                <a:latin typeface="Monaco" charset="0"/>
                <a:ea typeface="Monaco" charset="0"/>
                <a:cs typeface="Monaco" charset="0"/>
              </a:rPr>
              <a:t>1</a:t>
            </a:r>
            <a:r>
              <a:rPr lang="en-US" sz="2000" dirty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en-US" sz="2000" dirty="0">
                <a:solidFill>
                  <a:srgbClr val="005CC5"/>
                </a:solidFill>
                <a:latin typeface="Monaco" charset="0"/>
                <a:ea typeface="Monaco" charset="0"/>
                <a:cs typeface="Monaco" charset="0"/>
              </a:rPr>
              <a:t>9</a:t>
            </a:r>
            <a:r>
              <a:rPr lang="en-US" sz="2000" dirty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en-US" sz="2000" dirty="0">
                <a:solidFill>
                  <a:srgbClr val="005CC5"/>
                </a:solidFill>
                <a:latin typeface="Monaco" charset="0"/>
                <a:ea typeface="Monaco" charset="0"/>
                <a:cs typeface="Monaco" charset="0"/>
              </a:rPr>
              <a:t>10</a:t>
            </a:r>
            <a:r>
              <a:rPr lang="en-US" sz="2000" dirty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en-US" sz="2000" dirty="0">
                <a:solidFill>
                  <a:srgbClr val="005CC5"/>
                </a:solidFill>
                <a:latin typeface="Monaco" charset="0"/>
                <a:ea typeface="Monaco" charset="0"/>
                <a:cs typeface="Monaco" charset="0"/>
              </a:rPr>
              <a:t>44</a:t>
            </a:r>
            <a:r>
              <a:rPr lang="en-US" sz="2000" dirty="0">
                <a:latin typeface="Monaco" charset="0"/>
                <a:ea typeface="Monaco" charset="0"/>
                <a:cs typeface="Monaco" charset="0"/>
              </a:rPr>
              <a:t>, -</a:t>
            </a:r>
            <a:r>
              <a:rPr lang="en-US" sz="2000" dirty="0">
                <a:solidFill>
                  <a:srgbClr val="005CC5"/>
                </a:solidFill>
                <a:latin typeface="Monaco" charset="0"/>
                <a:ea typeface="Monaco" charset="0"/>
                <a:cs typeface="Monaco" charset="0"/>
              </a:rPr>
              <a:t>1</a:t>
            </a:r>
            <a:r>
              <a:rPr lang="en-US" sz="2000" dirty="0">
                <a:latin typeface="Monaco" charset="0"/>
                <a:ea typeface="Monaco" charset="0"/>
                <a:cs typeface="Monaco" charset="0"/>
              </a:rPr>
              <a:t>, -</a:t>
            </a:r>
            <a:r>
              <a:rPr lang="en-US" sz="2000" dirty="0">
                <a:solidFill>
                  <a:srgbClr val="005CC5"/>
                </a:solidFill>
                <a:latin typeface="Monaco" charset="0"/>
                <a:ea typeface="Monaco" charset="0"/>
                <a:cs typeface="Monaco" charset="0"/>
              </a:rPr>
              <a:t>5</a:t>
            </a:r>
            <a:r>
              <a:rPr lang="en-US" sz="2000" dirty="0" smtClean="0">
                <a:latin typeface="Monaco" charset="0"/>
                <a:ea typeface="Monaco" charset="0"/>
                <a:cs typeface="Monaco" charset="0"/>
              </a:rPr>
              <a:t>};</a:t>
            </a:r>
          </a:p>
          <a:p>
            <a:r>
              <a:rPr lang="en-US" sz="2000" dirty="0">
                <a:solidFill>
                  <a:srgbClr val="005CC5"/>
                </a:solidFill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en-US" sz="2000" dirty="0" smtClean="0">
                <a:solidFill>
                  <a:srgbClr val="005CC5"/>
                </a:solidFill>
                <a:latin typeface="Monaco" charset="0"/>
                <a:ea typeface="Monaco" charset="0"/>
                <a:cs typeface="Monaco" charset="0"/>
              </a:rPr>
              <a:t> cs1010_println_long</a:t>
            </a:r>
            <a:r>
              <a:rPr lang="en-US" sz="2000" dirty="0" smtClean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en-US" sz="2000" dirty="0" err="1" smtClean="0">
                <a:solidFill>
                  <a:srgbClr val="005CC5"/>
                </a:solidFill>
                <a:latin typeface="Monaco" charset="0"/>
                <a:ea typeface="Monaco" charset="0"/>
                <a:cs typeface="Monaco" charset="0"/>
              </a:rPr>
              <a:t>avg</a:t>
            </a:r>
            <a:r>
              <a:rPr lang="en-US" sz="2000" dirty="0" smtClean="0">
                <a:latin typeface="Monaco" charset="0"/>
                <a:ea typeface="Monaco" charset="0"/>
                <a:cs typeface="Monaco" charset="0"/>
              </a:rPr>
              <a:t>(a</a:t>
            </a:r>
            <a:r>
              <a:rPr lang="en-US" sz="2000" dirty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en-US" sz="2000" dirty="0">
                <a:solidFill>
                  <a:srgbClr val="005CC5"/>
                </a:solidFill>
                <a:latin typeface="Monaco" charset="0"/>
                <a:ea typeface="Monaco" charset="0"/>
                <a:cs typeface="Monaco" charset="0"/>
              </a:rPr>
              <a:t>10</a:t>
            </a:r>
            <a:r>
              <a:rPr lang="en-US" sz="2000" dirty="0">
                <a:latin typeface="Monaco" charset="0"/>
                <a:ea typeface="Monaco" charset="0"/>
                <a:cs typeface="Monaco" charset="0"/>
              </a:rPr>
              <a:t>)); </a:t>
            </a:r>
            <a:endParaRPr lang="en-US" sz="2000" dirty="0" smtClean="0">
              <a:latin typeface="Monaco" charset="0"/>
              <a:ea typeface="Monaco" charset="0"/>
              <a:cs typeface="Monaco" charset="0"/>
            </a:endParaRPr>
          </a:p>
          <a:p>
            <a:r>
              <a:rPr lang="en-US" sz="2000" dirty="0" smtClean="0">
                <a:latin typeface="Monaco" charset="0"/>
                <a:ea typeface="Monaco" charset="0"/>
                <a:cs typeface="Monaco" charset="0"/>
              </a:rPr>
              <a:t>}</a:t>
            </a:r>
            <a:endParaRPr lang="en-US" sz="2000" dirty="0">
              <a:latin typeface="Monaco" charset="0"/>
              <a:ea typeface="Monaco" charset="0"/>
              <a:cs typeface="Monac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7186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15.2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907841" y="1833485"/>
            <a:ext cx="8101248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3E61A2"/>
                </a:solidFill>
                <a:latin typeface="Monaco" charset="0"/>
                <a:ea typeface="Monaco" charset="0"/>
                <a:cs typeface="Monaco" charset="0"/>
              </a:rPr>
              <a:t>long</a:t>
            </a:r>
            <a:r>
              <a:rPr lang="en-US" sz="2000" dirty="0"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en-US" sz="2000" dirty="0">
                <a:solidFill>
                  <a:srgbClr val="C2185B"/>
                </a:solidFill>
                <a:latin typeface="Monaco" charset="0"/>
                <a:ea typeface="Monaco" charset="0"/>
                <a:cs typeface="Monaco" charset="0"/>
              </a:rPr>
              <a:t>max</a:t>
            </a:r>
            <a:r>
              <a:rPr lang="en-US" sz="2000" dirty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en-US" sz="2000" dirty="0">
                <a:solidFill>
                  <a:srgbClr val="3E61A2"/>
                </a:solidFill>
                <a:latin typeface="Monaco" charset="0"/>
                <a:ea typeface="Monaco" charset="0"/>
                <a:cs typeface="Monaco" charset="0"/>
              </a:rPr>
              <a:t>long</a:t>
            </a:r>
            <a:r>
              <a:rPr lang="en-US" sz="2000" dirty="0">
                <a:latin typeface="Monaco" charset="0"/>
                <a:ea typeface="Monaco" charset="0"/>
                <a:cs typeface="Monaco" charset="0"/>
              </a:rPr>
              <a:t> list[], </a:t>
            </a:r>
            <a:r>
              <a:rPr lang="en-US" sz="2000" dirty="0">
                <a:solidFill>
                  <a:srgbClr val="3E61A2"/>
                </a:solidFill>
                <a:latin typeface="Monaco" charset="0"/>
                <a:ea typeface="Monaco" charset="0"/>
                <a:cs typeface="Monaco" charset="0"/>
              </a:rPr>
              <a:t>long</a:t>
            </a:r>
            <a:r>
              <a:rPr lang="en-US" sz="2000" dirty="0">
                <a:latin typeface="Monaco" charset="0"/>
                <a:ea typeface="Monaco" charset="0"/>
                <a:cs typeface="Monaco" charset="0"/>
              </a:rPr>
              <a:t> length) { </a:t>
            </a:r>
            <a:endParaRPr lang="en-US" sz="2000" dirty="0" smtClean="0">
              <a:latin typeface="Monaco" charset="0"/>
              <a:ea typeface="Monaco" charset="0"/>
              <a:cs typeface="Monaco" charset="0"/>
            </a:endParaRPr>
          </a:p>
          <a:p>
            <a:r>
              <a:rPr lang="en-US" sz="2000" dirty="0">
                <a:solidFill>
                  <a:srgbClr val="3E61A2"/>
                </a:solidFill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en-US" sz="2000" dirty="0" smtClean="0">
                <a:solidFill>
                  <a:srgbClr val="3E61A2"/>
                </a:solidFill>
                <a:latin typeface="Monaco" charset="0"/>
                <a:ea typeface="Monaco" charset="0"/>
                <a:cs typeface="Monaco" charset="0"/>
              </a:rPr>
              <a:t> long</a:t>
            </a:r>
            <a:r>
              <a:rPr lang="en-US" sz="2000" dirty="0" smtClean="0"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en-US" sz="2000" dirty="0" err="1">
                <a:latin typeface="Monaco" charset="0"/>
                <a:ea typeface="Monaco" charset="0"/>
                <a:cs typeface="Monaco" charset="0"/>
              </a:rPr>
              <a:t>max_so_far</a:t>
            </a:r>
            <a:r>
              <a:rPr lang="en-US" sz="2000" dirty="0">
                <a:latin typeface="Monaco" charset="0"/>
                <a:ea typeface="Monaco" charset="0"/>
                <a:cs typeface="Monaco" charset="0"/>
              </a:rPr>
              <a:t> = list[</a:t>
            </a:r>
            <a:r>
              <a:rPr lang="en-US" sz="2000" dirty="0">
                <a:solidFill>
                  <a:srgbClr val="E74C3C"/>
                </a:solidFill>
                <a:latin typeface="Monaco" charset="0"/>
                <a:ea typeface="Monaco" charset="0"/>
                <a:cs typeface="Monaco" charset="0"/>
              </a:rPr>
              <a:t>0</a:t>
            </a:r>
            <a:r>
              <a:rPr lang="en-US" sz="2000" dirty="0">
                <a:latin typeface="Monaco" charset="0"/>
                <a:ea typeface="Monaco" charset="0"/>
                <a:cs typeface="Monaco" charset="0"/>
              </a:rPr>
              <a:t>]; </a:t>
            </a:r>
            <a:endParaRPr lang="en-US" sz="2000" dirty="0" smtClean="0">
              <a:latin typeface="Monaco" charset="0"/>
              <a:ea typeface="Monaco" charset="0"/>
              <a:cs typeface="Monaco" charset="0"/>
            </a:endParaRPr>
          </a:p>
          <a:p>
            <a:r>
              <a:rPr lang="en-US" sz="2000" dirty="0">
                <a:solidFill>
                  <a:srgbClr val="3B78E7"/>
                </a:solidFill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en-US" sz="2000" dirty="0" smtClean="0">
                <a:solidFill>
                  <a:srgbClr val="3B78E7"/>
                </a:solidFill>
                <a:latin typeface="Monaco" charset="0"/>
                <a:ea typeface="Monaco" charset="0"/>
                <a:cs typeface="Monaco" charset="0"/>
              </a:rPr>
              <a:t> for</a:t>
            </a:r>
            <a:r>
              <a:rPr lang="en-US" sz="2000" dirty="0" smtClean="0"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en-US" sz="2000" dirty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en-US" sz="2000" dirty="0">
                <a:solidFill>
                  <a:srgbClr val="3E61A2"/>
                </a:solidFill>
                <a:latin typeface="Monaco" charset="0"/>
                <a:ea typeface="Monaco" charset="0"/>
                <a:cs typeface="Monaco" charset="0"/>
              </a:rPr>
              <a:t>long</a:t>
            </a:r>
            <a:r>
              <a:rPr lang="en-US" sz="2000" dirty="0"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en-US" sz="2000" dirty="0" err="1">
                <a:latin typeface="Monaco" charset="0"/>
                <a:ea typeface="Monaco" charset="0"/>
                <a:cs typeface="Monaco" charset="0"/>
              </a:rPr>
              <a:t>i</a:t>
            </a:r>
            <a:r>
              <a:rPr lang="en-US" sz="2000" dirty="0">
                <a:latin typeface="Monaco" charset="0"/>
                <a:ea typeface="Monaco" charset="0"/>
                <a:cs typeface="Monaco" charset="0"/>
              </a:rPr>
              <a:t> = </a:t>
            </a:r>
            <a:r>
              <a:rPr lang="en-US" sz="2000" dirty="0">
                <a:solidFill>
                  <a:srgbClr val="E74C3C"/>
                </a:solidFill>
                <a:latin typeface="Monaco" charset="0"/>
                <a:ea typeface="Monaco" charset="0"/>
                <a:cs typeface="Monaco" charset="0"/>
              </a:rPr>
              <a:t>1</a:t>
            </a:r>
            <a:r>
              <a:rPr lang="en-US" sz="2000" dirty="0">
                <a:latin typeface="Monaco" charset="0"/>
                <a:ea typeface="Monaco" charset="0"/>
                <a:cs typeface="Monaco" charset="0"/>
              </a:rPr>
              <a:t>; </a:t>
            </a:r>
            <a:r>
              <a:rPr lang="en-US" sz="2000" dirty="0" err="1">
                <a:latin typeface="Monaco" charset="0"/>
                <a:ea typeface="Monaco" charset="0"/>
                <a:cs typeface="Monaco" charset="0"/>
              </a:rPr>
              <a:t>i</a:t>
            </a:r>
            <a:r>
              <a:rPr lang="en-US" sz="2000" dirty="0">
                <a:latin typeface="Monaco" charset="0"/>
                <a:ea typeface="Monaco" charset="0"/>
                <a:cs typeface="Monaco" charset="0"/>
              </a:rPr>
              <a:t> != length; </a:t>
            </a:r>
            <a:r>
              <a:rPr lang="en-US" sz="2000" dirty="0" err="1">
                <a:latin typeface="Monaco" charset="0"/>
                <a:ea typeface="Monaco" charset="0"/>
                <a:cs typeface="Monaco" charset="0"/>
              </a:rPr>
              <a:t>i</a:t>
            </a:r>
            <a:r>
              <a:rPr lang="en-US" sz="2000" dirty="0">
                <a:latin typeface="Monaco" charset="0"/>
                <a:ea typeface="Monaco" charset="0"/>
                <a:cs typeface="Monaco" charset="0"/>
              </a:rPr>
              <a:t> += </a:t>
            </a:r>
            <a:r>
              <a:rPr lang="en-US" sz="2000" dirty="0">
                <a:solidFill>
                  <a:srgbClr val="E74C3C"/>
                </a:solidFill>
                <a:latin typeface="Monaco" charset="0"/>
                <a:ea typeface="Monaco" charset="0"/>
                <a:cs typeface="Monaco" charset="0"/>
              </a:rPr>
              <a:t>1</a:t>
            </a:r>
            <a:r>
              <a:rPr lang="en-US" sz="2000" dirty="0">
                <a:latin typeface="Monaco" charset="0"/>
                <a:ea typeface="Monaco" charset="0"/>
                <a:cs typeface="Monaco" charset="0"/>
              </a:rPr>
              <a:t>) { </a:t>
            </a:r>
            <a:endParaRPr lang="en-US" sz="2000" dirty="0" smtClean="0">
              <a:latin typeface="Monaco" charset="0"/>
              <a:ea typeface="Monaco" charset="0"/>
              <a:cs typeface="Monaco" charset="0"/>
            </a:endParaRPr>
          </a:p>
          <a:p>
            <a:r>
              <a:rPr lang="en-US" sz="2000" dirty="0">
                <a:solidFill>
                  <a:srgbClr val="3B78E7"/>
                </a:solidFill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en-US" sz="2000" dirty="0" smtClean="0">
                <a:solidFill>
                  <a:srgbClr val="3B78E7"/>
                </a:solidFill>
                <a:latin typeface="Monaco" charset="0"/>
                <a:ea typeface="Monaco" charset="0"/>
                <a:cs typeface="Monaco" charset="0"/>
              </a:rPr>
              <a:t>   if</a:t>
            </a:r>
            <a:r>
              <a:rPr lang="en-US" sz="2000" dirty="0" smtClean="0"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en-US" sz="2000" dirty="0">
                <a:latin typeface="Monaco" charset="0"/>
                <a:ea typeface="Monaco" charset="0"/>
                <a:cs typeface="Monaco" charset="0"/>
              </a:rPr>
              <a:t>(list[</a:t>
            </a:r>
            <a:r>
              <a:rPr lang="en-US" sz="2000" dirty="0" err="1">
                <a:latin typeface="Monaco" charset="0"/>
                <a:ea typeface="Monaco" charset="0"/>
                <a:cs typeface="Monaco" charset="0"/>
              </a:rPr>
              <a:t>i</a:t>
            </a:r>
            <a:r>
              <a:rPr lang="en-US" sz="2000" dirty="0">
                <a:latin typeface="Monaco" charset="0"/>
                <a:ea typeface="Monaco" charset="0"/>
                <a:cs typeface="Monaco" charset="0"/>
              </a:rPr>
              <a:t>] &gt; </a:t>
            </a:r>
            <a:r>
              <a:rPr lang="en-US" sz="2000" dirty="0" err="1">
                <a:latin typeface="Monaco" charset="0"/>
                <a:ea typeface="Monaco" charset="0"/>
                <a:cs typeface="Monaco" charset="0"/>
              </a:rPr>
              <a:t>max_so_far</a:t>
            </a:r>
            <a:r>
              <a:rPr lang="en-US" sz="2000" dirty="0">
                <a:latin typeface="Monaco" charset="0"/>
                <a:ea typeface="Monaco" charset="0"/>
                <a:cs typeface="Monaco" charset="0"/>
              </a:rPr>
              <a:t>) </a:t>
            </a:r>
            <a:r>
              <a:rPr lang="en-US" sz="2000" dirty="0" smtClean="0">
                <a:latin typeface="Monaco" charset="0"/>
                <a:ea typeface="Monaco" charset="0"/>
                <a:cs typeface="Monaco" charset="0"/>
              </a:rPr>
              <a:t>{</a:t>
            </a:r>
          </a:p>
          <a:p>
            <a:r>
              <a:rPr lang="en-US" sz="2000" dirty="0"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en-US" sz="2000" dirty="0" smtClean="0">
                <a:latin typeface="Monaco" charset="0"/>
                <a:ea typeface="Monaco" charset="0"/>
                <a:cs typeface="Monaco" charset="0"/>
              </a:rPr>
              <a:t>      </a:t>
            </a:r>
            <a:r>
              <a:rPr lang="en-US" sz="2000" dirty="0" err="1">
                <a:latin typeface="Monaco" charset="0"/>
                <a:ea typeface="Monaco" charset="0"/>
                <a:cs typeface="Monaco" charset="0"/>
              </a:rPr>
              <a:t>max_so_far</a:t>
            </a:r>
            <a:r>
              <a:rPr lang="en-US" sz="2000" dirty="0">
                <a:latin typeface="Monaco" charset="0"/>
                <a:ea typeface="Monaco" charset="0"/>
                <a:cs typeface="Monaco" charset="0"/>
              </a:rPr>
              <a:t> = list[</a:t>
            </a:r>
            <a:r>
              <a:rPr lang="en-US" sz="2000" dirty="0" err="1">
                <a:latin typeface="Monaco" charset="0"/>
                <a:ea typeface="Monaco" charset="0"/>
                <a:cs typeface="Monaco" charset="0"/>
              </a:rPr>
              <a:t>i</a:t>
            </a:r>
            <a:r>
              <a:rPr lang="en-US" sz="2000" dirty="0" smtClean="0">
                <a:latin typeface="Monaco" charset="0"/>
                <a:ea typeface="Monaco" charset="0"/>
                <a:cs typeface="Monaco" charset="0"/>
              </a:rPr>
              <a:t>];</a:t>
            </a:r>
          </a:p>
          <a:p>
            <a:r>
              <a:rPr lang="en-US" sz="2000" dirty="0"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en-US" sz="2000" dirty="0" smtClean="0">
                <a:latin typeface="Monaco" charset="0"/>
                <a:ea typeface="Monaco" charset="0"/>
                <a:cs typeface="Monaco" charset="0"/>
              </a:rPr>
              <a:t>    </a:t>
            </a:r>
            <a:r>
              <a:rPr lang="en-US" sz="2000" dirty="0">
                <a:latin typeface="Monaco" charset="0"/>
                <a:ea typeface="Monaco" charset="0"/>
                <a:cs typeface="Monaco" charset="0"/>
              </a:rPr>
              <a:t>} </a:t>
            </a:r>
            <a:endParaRPr lang="en-US" sz="2000" dirty="0" smtClean="0">
              <a:latin typeface="Monaco" charset="0"/>
              <a:ea typeface="Monaco" charset="0"/>
              <a:cs typeface="Monaco" charset="0"/>
            </a:endParaRPr>
          </a:p>
          <a:p>
            <a:r>
              <a:rPr lang="en-US" sz="2000" dirty="0"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en-US" sz="2000" dirty="0" smtClean="0">
                <a:latin typeface="Monaco" charset="0"/>
                <a:ea typeface="Monaco" charset="0"/>
                <a:cs typeface="Monaco" charset="0"/>
              </a:rPr>
              <a:t>  } </a:t>
            </a:r>
          </a:p>
          <a:p>
            <a:r>
              <a:rPr lang="en-US" sz="2000" dirty="0">
                <a:solidFill>
                  <a:srgbClr val="3B78E7"/>
                </a:solidFill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en-US" sz="2000" dirty="0" smtClean="0">
                <a:solidFill>
                  <a:srgbClr val="3B78E7"/>
                </a:solidFill>
                <a:latin typeface="Monaco" charset="0"/>
                <a:ea typeface="Monaco" charset="0"/>
                <a:cs typeface="Monaco" charset="0"/>
              </a:rPr>
              <a:t>   return</a:t>
            </a:r>
            <a:r>
              <a:rPr lang="en-US" sz="2000" dirty="0" smtClean="0"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en-US" sz="2000" dirty="0" err="1">
                <a:latin typeface="Monaco" charset="0"/>
                <a:ea typeface="Monaco" charset="0"/>
                <a:cs typeface="Monaco" charset="0"/>
              </a:rPr>
              <a:t>max_so_far</a:t>
            </a:r>
            <a:r>
              <a:rPr lang="en-US" sz="2000" dirty="0">
                <a:latin typeface="Monaco" charset="0"/>
                <a:ea typeface="Monaco" charset="0"/>
                <a:cs typeface="Monaco" charset="0"/>
              </a:rPr>
              <a:t>; </a:t>
            </a:r>
            <a:endParaRPr lang="en-US" sz="2000" dirty="0" smtClean="0">
              <a:latin typeface="Monaco" charset="0"/>
              <a:ea typeface="Monaco" charset="0"/>
              <a:cs typeface="Monaco" charset="0"/>
            </a:endParaRPr>
          </a:p>
          <a:p>
            <a:r>
              <a:rPr lang="en-US" sz="2000" dirty="0"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en-US" sz="2000" dirty="0" smtClean="0">
                <a:latin typeface="Monaco" charset="0"/>
                <a:ea typeface="Monaco" charset="0"/>
                <a:cs typeface="Monaco" charset="0"/>
              </a:rPr>
              <a:t> } </a:t>
            </a:r>
          </a:p>
          <a:p>
            <a:endParaRPr lang="en-US" sz="2000" dirty="0">
              <a:solidFill>
                <a:srgbClr val="3E61A2"/>
              </a:solidFill>
              <a:latin typeface="Monaco" charset="0"/>
              <a:ea typeface="Monaco" charset="0"/>
              <a:cs typeface="Monaco" charset="0"/>
            </a:endParaRPr>
          </a:p>
          <a:p>
            <a:r>
              <a:rPr lang="en-US" sz="2000" dirty="0" err="1" smtClean="0">
                <a:solidFill>
                  <a:srgbClr val="3E61A2"/>
                </a:solidFill>
                <a:latin typeface="Monaco" charset="0"/>
                <a:ea typeface="Monaco" charset="0"/>
                <a:cs typeface="Monaco" charset="0"/>
              </a:rPr>
              <a:t>int</a:t>
            </a:r>
            <a:r>
              <a:rPr lang="en-US" sz="2000" dirty="0" smtClean="0"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en-US" sz="2000" dirty="0">
                <a:solidFill>
                  <a:srgbClr val="C2185B"/>
                </a:solidFill>
                <a:latin typeface="Monaco" charset="0"/>
                <a:ea typeface="Monaco" charset="0"/>
                <a:cs typeface="Monaco" charset="0"/>
              </a:rPr>
              <a:t>main</a:t>
            </a:r>
            <a:r>
              <a:rPr lang="en-US" sz="2000" dirty="0">
                <a:latin typeface="Monaco" charset="0"/>
                <a:ea typeface="Monaco" charset="0"/>
                <a:cs typeface="Monaco" charset="0"/>
              </a:rPr>
              <a:t>() { </a:t>
            </a:r>
            <a:endParaRPr lang="en-US" sz="2000" dirty="0" smtClean="0">
              <a:latin typeface="Monaco" charset="0"/>
              <a:ea typeface="Monaco" charset="0"/>
              <a:cs typeface="Monaco" charset="0"/>
            </a:endParaRPr>
          </a:p>
          <a:p>
            <a:r>
              <a:rPr lang="en-US" sz="2000" dirty="0">
                <a:solidFill>
                  <a:srgbClr val="3E61A2"/>
                </a:solidFill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en-US" sz="2000" dirty="0" smtClean="0">
                <a:solidFill>
                  <a:srgbClr val="3E61A2"/>
                </a:solidFill>
                <a:latin typeface="Monaco" charset="0"/>
                <a:ea typeface="Monaco" charset="0"/>
                <a:cs typeface="Monaco" charset="0"/>
              </a:rPr>
              <a:t> long</a:t>
            </a:r>
            <a:r>
              <a:rPr lang="en-US" sz="2000" dirty="0" smtClean="0"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en-US" sz="2000" dirty="0">
                <a:latin typeface="Monaco" charset="0"/>
                <a:ea typeface="Monaco" charset="0"/>
                <a:cs typeface="Monaco" charset="0"/>
              </a:rPr>
              <a:t>a[</a:t>
            </a:r>
            <a:r>
              <a:rPr lang="en-US" sz="2000" dirty="0">
                <a:solidFill>
                  <a:srgbClr val="E74C3C"/>
                </a:solidFill>
                <a:latin typeface="Monaco" charset="0"/>
                <a:ea typeface="Monaco" charset="0"/>
                <a:cs typeface="Monaco" charset="0"/>
              </a:rPr>
              <a:t>10</a:t>
            </a:r>
            <a:r>
              <a:rPr lang="en-US" sz="2000" dirty="0">
                <a:latin typeface="Monaco" charset="0"/>
                <a:ea typeface="Monaco" charset="0"/>
                <a:cs typeface="Monaco" charset="0"/>
              </a:rPr>
              <a:t>] = {</a:t>
            </a:r>
            <a:r>
              <a:rPr lang="en-US" sz="2000" dirty="0">
                <a:solidFill>
                  <a:srgbClr val="E74C3C"/>
                </a:solidFill>
                <a:latin typeface="Monaco" charset="0"/>
                <a:ea typeface="Monaco" charset="0"/>
                <a:cs typeface="Monaco" charset="0"/>
              </a:rPr>
              <a:t>1</a:t>
            </a:r>
            <a:r>
              <a:rPr lang="en-US" sz="2000" dirty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en-US" sz="2000" dirty="0">
                <a:solidFill>
                  <a:srgbClr val="E74C3C"/>
                </a:solidFill>
                <a:latin typeface="Monaco" charset="0"/>
                <a:ea typeface="Monaco" charset="0"/>
                <a:cs typeface="Monaco" charset="0"/>
              </a:rPr>
              <a:t>2</a:t>
            </a:r>
            <a:r>
              <a:rPr lang="en-US" sz="2000" dirty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en-US" sz="2000" dirty="0">
                <a:solidFill>
                  <a:srgbClr val="E74C3C"/>
                </a:solidFill>
                <a:latin typeface="Monaco" charset="0"/>
                <a:ea typeface="Monaco" charset="0"/>
                <a:cs typeface="Monaco" charset="0"/>
              </a:rPr>
              <a:t>3</a:t>
            </a:r>
            <a:r>
              <a:rPr lang="en-US" sz="2000" dirty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en-US" sz="2000" dirty="0">
                <a:solidFill>
                  <a:srgbClr val="E74C3C"/>
                </a:solidFill>
                <a:latin typeface="Monaco" charset="0"/>
                <a:ea typeface="Monaco" charset="0"/>
                <a:cs typeface="Monaco" charset="0"/>
              </a:rPr>
              <a:t>4</a:t>
            </a:r>
            <a:r>
              <a:rPr lang="en-US" sz="2000" dirty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en-US" sz="2000" dirty="0">
                <a:solidFill>
                  <a:srgbClr val="E74C3C"/>
                </a:solidFill>
                <a:latin typeface="Monaco" charset="0"/>
                <a:ea typeface="Monaco" charset="0"/>
                <a:cs typeface="Monaco" charset="0"/>
              </a:rPr>
              <a:t>1</a:t>
            </a:r>
            <a:r>
              <a:rPr lang="en-US" sz="2000" dirty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en-US" sz="2000" dirty="0">
                <a:solidFill>
                  <a:srgbClr val="E74C3C"/>
                </a:solidFill>
                <a:latin typeface="Monaco" charset="0"/>
                <a:ea typeface="Monaco" charset="0"/>
                <a:cs typeface="Monaco" charset="0"/>
              </a:rPr>
              <a:t>9</a:t>
            </a:r>
            <a:r>
              <a:rPr lang="en-US" sz="2000" dirty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en-US" sz="2000" dirty="0">
                <a:solidFill>
                  <a:srgbClr val="E74C3C"/>
                </a:solidFill>
                <a:latin typeface="Monaco" charset="0"/>
                <a:ea typeface="Monaco" charset="0"/>
                <a:cs typeface="Monaco" charset="0"/>
              </a:rPr>
              <a:t>10</a:t>
            </a:r>
            <a:r>
              <a:rPr lang="en-US" sz="2000" dirty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en-US" sz="2000" dirty="0">
                <a:solidFill>
                  <a:srgbClr val="E74C3C"/>
                </a:solidFill>
                <a:latin typeface="Monaco" charset="0"/>
                <a:ea typeface="Monaco" charset="0"/>
                <a:cs typeface="Monaco" charset="0"/>
              </a:rPr>
              <a:t>44</a:t>
            </a:r>
            <a:r>
              <a:rPr lang="en-US" sz="2000" dirty="0">
                <a:latin typeface="Monaco" charset="0"/>
                <a:ea typeface="Monaco" charset="0"/>
                <a:cs typeface="Monaco" charset="0"/>
              </a:rPr>
              <a:t>, -</a:t>
            </a:r>
            <a:r>
              <a:rPr lang="en-US" sz="2000" dirty="0">
                <a:solidFill>
                  <a:srgbClr val="E74C3C"/>
                </a:solidFill>
                <a:latin typeface="Monaco" charset="0"/>
                <a:ea typeface="Monaco" charset="0"/>
                <a:cs typeface="Monaco" charset="0"/>
              </a:rPr>
              <a:t>1</a:t>
            </a:r>
            <a:r>
              <a:rPr lang="en-US" sz="2000" dirty="0">
                <a:latin typeface="Monaco" charset="0"/>
                <a:ea typeface="Monaco" charset="0"/>
                <a:cs typeface="Monaco" charset="0"/>
              </a:rPr>
              <a:t>, -</a:t>
            </a:r>
            <a:r>
              <a:rPr lang="en-US" sz="2000" dirty="0">
                <a:solidFill>
                  <a:srgbClr val="E74C3C"/>
                </a:solidFill>
                <a:latin typeface="Monaco" charset="0"/>
                <a:ea typeface="Monaco" charset="0"/>
                <a:cs typeface="Monaco" charset="0"/>
              </a:rPr>
              <a:t>5</a:t>
            </a:r>
            <a:r>
              <a:rPr lang="en-US" sz="2000" dirty="0">
                <a:latin typeface="Monaco" charset="0"/>
                <a:ea typeface="Monaco" charset="0"/>
                <a:cs typeface="Monaco" charset="0"/>
              </a:rPr>
              <a:t>}; </a:t>
            </a:r>
            <a:endParaRPr lang="en-US" sz="2000" dirty="0" smtClean="0">
              <a:latin typeface="Monaco" charset="0"/>
              <a:ea typeface="Monaco" charset="0"/>
              <a:cs typeface="Monaco" charset="0"/>
            </a:endParaRPr>
          </a:p>
          <a:p>
            <a:r>
              <a:rPr lang="en-US" sz="2000" dirty="0"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en-US" sz="2000" dirty="0" smtClean="0">
                <a:latin typeface="Monaco" charset="0"/>
                <a:ea typeface="Monaco" charset="0"/>
                <a:cs typeface="Monaco" charset="0"/>
              </a:rPr>
              <a:t> cs1010_println_long(max(a</a:t>
            </a:r>
            <a:r>
              <a:rPr lang="en-US" sz="2000" dirty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en-US" sz="2000" dirty="0">
                <a:solidFill>
                  <a:srgbClr val="E74C3C"/>
                </a:solidFill>
                <a:latin typeface="Monaco" charset="0"/>
                <a:ea typeface="Monaco" charset="0"/>
                <a:cs typeface="Monaco" charset="0"/>
              </a:rPr>
              <a:t>10</a:t>
            </a:r>
            <a:r>
              <a:rPr lang="en-US" sz="2000" dirty="0">
                <a:latin typeface="Monaco" charset="0"/>
                <a:ea typeface="Monaco" charset="0"/>
                <a:cs typeface="Monaco" charset="0"/>
              </a:rPr>
              <a:t>)); </a:t>
            </a:r>
            <a:endParaRPr lang="en-US" sz="2000" dirty="0" smtClean="0">
              <a:latin typeface="Monaco" charset="0"/>
              <a:ea typeface="Monaco" charset="0"/>
              <a:cs typeface="Monaco" charset="0"/>
            </a:endParaRPr>
          </a:p>
          <a:p>
            <a:r>
              <a:rPr lang="en-US" sz="2000" dirty="0" smtClean="0">
                <a:latin typeface="Monaco" charset="0"/>
                <a:ea typeface="Monaco" charset="0"/>
                <a:cs typeface="Monaco" charset="0"/>
              </a:rPr>
              <a:t>}</a:t>
            </a:r>
            <a:endParaRPr lang="en-US" sz="2000" dirty="0">
              <a:latin typeface="Monaco" charset="0"/>
              <a:ea typeface="Monaco" charset="0"/>
              <a:cs typeface="Monac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6254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15.2</a:t>
            </a:r>
            <a:br>
              <a:rPr lang="en-US" dirty="0" smtClean="0"/>
            </a:br>
            <a:r>
              <a:rPr lang="en-US" sz="3000" dirty="0" smtClean="0"/>
              <a:t>Part 1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025C9A39-3F7F-0849-ABB9-E03B6BD68C1F}"/>
              </a:ext>
            </a:extLst>
          </p:cNvPr>
          <p:cNvSpPr txBox="1"/>
          <p:nvPr/>
        </p:nvSpPr>
        <p:spPr>
          <a:xfrm>
            <a:off x="1587291" y="2453503"/>
            <a:ext cx="6083717" cy="22436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SG" sz="2400" dirty="0" err="1">
                <a:solidFill>
                  <a:srgbClr val="3E61A2"/>
                </a:solidFill>
                <a:latin typeface="Monaco" pitchFamily="2" charset="77"/>
              </a:rPr>
              <a:t>int</a:t>
            </a:r>
            <a:r>
              <a:rPr lang="en-SG" sz="2400" dirty="0">
                <a:latin typeface="Monaco" pitchFamily="2" charset="77"/>
              </a:rPr>
              <a:t> </a:t>
            </a:r>
            <a:r>
              <a:rPr lang="en-SG" sz="2400" dirty="0">
                <a:solidFill>
                  <a:srgbClr val="C2185B"/>
                </a:solidFill>
                <a:latin typeface="Monaco" pitchFamily="2" charset="77"/>
              </a:rPr>
              <a:t>main</a:t>
            </a:r>
            <a:r>
              <a:rPr lang="en-SG" sz="2400" dirty="0">
                <a:latin typeface="Monaco" pitchFamily="2" charset="7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en-SG" sz="2400" dirty="0">
                <a:latin typeface="Monaco" pitchFamily="2" charset="77"/>
              </a:rPr>
              <a:t>  </a:t>
            </a:r>
            <a:r>
              <a:rPr lang="en-SG" sz="2400" dirty="0">
                <a:solidFill>
                  <a:srgbClr val="3E61A2"/>
                </a:solidFill>
                <a:latin typeface="Monaco" pitchFamily="2" charset="77"/>
              </a:rPr>
              <a:t>long</a:t>
            </a:r>
            <a:r>
              <a:rPr lang="en-SG" sz="2400" dirty="0">
                <a:latin typeface="Monaco" pitchFamily="2" charset="77"/>
              </a:rPr>
              <a:t> a = </a:t>
            </a:r>
            <a:r>
              <a:rPr lang="en-SG" sz="2400" dirty="0">
                <a:solidFill>
                  <a:srgbClr val="E74C3C"/>
                </a:solidFill>
                <a:latin typeface="Monaco" pitchFamily="2" charset="77"/>
              </a:rPr>
              <a:t>0</a:t>
            </a:r>
            <a:r>
              <a:rPr lang="en-SG" sz="2400" dirty="0">
                <a:latin typeface="Monaco" pitchFamily="2" charset="77"/>
              </a:rPr>
              <a:t>; </a:t>
            </a:r>
          </a:p>
          <a:p>
            <a:pPr>
              <a:lnSpc>
                <a:spcPct val="150000"/>
              </a:lnSpc>
            </a:pPr>
            <a:r>
              <a:rPr lang="en-SG" sz="2400" dirty="0">
                <a:latin typeface="Monaco" pitchFamily="2" charset="77"/>
              </a:rPr>
              <a:t>  </a:t>
            </a:r>
            <a:r>
              <a:rPr lang="en-SG" sz="2400" dirty="0" err="1">
                <a:latin typeface="Monaco" pitchFamily="2" charset="77"/>
              </a:rPr>
              <a:t>printf</a:t>
            </a:r>
            <a:r>
              <a:rPr lang="en-SG" sz="2400" dirty="0">
                <a:latin typeface="Monaco" pitchFamily="2" charset="77"/>
              </a:rPr>
              <a:t>(</a:t>
            </a:r>
            <a:r>
              <a:rPr lang="en-SG" sz="2400" dirty="0">
                <a:solidFill>
                  <a:srgbClr val="0D904F"/>
                </a:solidFill>
                <a:latin typeface="Monaco" pitchFamily="2" charset="77"/>
              </a:rPr>
              <a:t>"%</a:t>
            </a:r>
            <a:r>
              <a:rPr lang="en-SG" sz="2400" dirty="0" err="1">
                <a:solidFill>
                  <a:srgbClr val="0D904F"/>
                </a:solidFill>
                <a:latin typeface="Monaco" pitchFamily="2" charset="77"/>
              </a:rPr>
              <a:t>ld</a:t>
            </a:r>
            <a:r>
              <a:rPr lang="en-SG" sz="2400" dirty="0">
                <a:solidFill>
                  <a:srgbClr val="183691"/>
                </a:solidFill>
                <a:latin typeface="Monaco" pitchFamily="2" charset="77"/>
              </a:rPr>
              <a:t>\n</a:t>
            </a:r>
            <a:r>
              <a:rPr lang="en-SG" sz="2400" dirty="0">
                <a:solidFill>
                  <a:srgbClr val="0D904F"/>
                </a:solidFill>
                <a:latin typeface="Monaco" pitchFamily="2" charset="77"/>
              </a:rPr>
              <a:t>"</a:t>
            </a:r>
            <a:r>
              <a:rPr lang="en-SG" sz="2400" dirty="0">
                <a:latin typeface="Monaco" pitchFamily="2" charset="77"/>
              </a:rPr>
              <a:t>, max(&amp;a, </a:t>
            </a:r>
            <a:r>
              <a:rPr lang="en-SG" sz="2400" dirty="0">
                <a:solidFill>
                  <a:srgbClr val="E74C3C"/>
                </a:solidFill>
                <a:latin typeface="Monaco" pitchFamily="2" charset="77"/>
              </a:rPr>
              <a:t>10</a:t>
            </a:r>
            <a:r>
              <a:rPr lang="en-SG" sz="2400" dirty="0">
                <a:latin typeface="Monaco" pitchFamily="2" charset="77"/>
              </a:rPr>
              <a:t>)); </a:t>
            </a:r>
          </a:p>
          <a:p>
            <a:pPr>
              <a:lnSpc>
                <a:spcPct val="150000"/>
              </a:lnSpc>
            </a:pPr>
            <a:r>
              <a:rPr lang="en-SG" sz="2400" dirty="0">
                <a:latin typeface="Monaco" pitchFamily="2" charset="77"/>
              </a:rPr>
              <a:t>}</a:t>
            </a:r>
            <a:endParaRPr lang="en-US" sz="2400" dirty="0">
              <a:latin typeface="Monaco" pitchFamily="2" charset="77"/>
            </a:endParaRPr>
          </a:p>
        </p:txBody>
      </p:sp>
      <p:sp>
        <p:nvSpPr>
          <p:cNvPr id="4" name="Content Placeholder 3"/>
          <p:cNvSpPr txBox="1">
            <a:spLocks/>
          </p:cNvSpPr>
          <p:nvPr/>
        </p:nvSpPr>
        <p:spPr>
          <a:xfrm>
            <a:off x="1028700" y="5251363"/>
            <a:ext cx="7200900" cy="11644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6858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800" i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400" i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dirty="0" smtClean="0"/>
              <a:t>Why does this lead to a senseless output?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761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Recap</a:t>
            </a:r>
            <a:br>
              <a:rPr lang="en-US" dirty="0" smtClean="0"/>
            </a:br>
            <a:r>
              <a:rPr lang="en-US" sz="3000" dirty="0" smtClean="0"/>
              <a:t>The basics: deference operator</a:t>
            </a:r>
            <a:endParaRPr lang="en-US" sz="3000" dirty="0"/>
          </a:p>
        </p:txBody>
      </p:sp>
      <p:sp>
        <p:nvSpPr>
          <p:cNvPr id="17" name="Content Placeholder 3"/>
          <p:cNvSpPr txBox="1">
            <a:spLocks/>
          </p:cNvSpPr>
          <p:nvPr/>
        </p:nvSpPr>
        <p:spPr>
          <a:xfrm>
            <a:off x="1028700" y="5341305"/>
            <a:ext cx="7200900" cy="11644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6858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800" i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400" i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dirty="0" smtClean="0"/>
              <a:t>This means that </a:t>
            </a:r>
            <a:r>
              <a:rPr lang="en-US" dirty="0" err="1" smtClean="0"/>
              <a:t>x_ptr</a:t>
            </a:r>
            <a:r>
              <a:rPr lang="en-US" dirty="0" smtClean="0"/>
              <a:t> is the address of a location that contains a long.</a:t>
            </a:r>
            <a:endParaRPr lang="en-US" dirty="0"/>
          </a:p>
        </p:txBody>
      </p:sp>
      <p:graphicFrame>
        <p:nvGraphicFramePr>
          <p:cNvPr id="31" name="Table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4219875"/>
              </p:ext>
            </p:extLst>
          </p:nvPr>
        </p:nvGraphicFramePr>
        <p:xfrm>
          <a:off x="2771936" y="2951748"/>
          <a:ext cx="1593955" cy="20148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939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402965">
                <a:tc>
                  <a:txBody>
                    <a:bodyPr/>
                    <a:lstStyle/>
                    <a:p>
                      <a:endParaRPr lang="en-US" sz="1600" dirty="0">
                        <a:ln w="38100">
                          <a:solidFill>
                            <a:schemeClr val="tx1"/>
                          </a:solidFill>
                        </a:ln>
                      </a:endParaRPr>
                    </a:p>
                  </a:txBody>
                  <a:tcPr marL="110959" marR="110959" marT="55479" marB="554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02965">
                <a:tc>
                  <a:txBody>
                    <a:bodyPr/>
                    <a:lstStyle/>
                    <a:p>
                      <a:endParaRPr lang="en-US" sz="1600">
                        <a:ln w="38100">
                          <a:solidFill>
                            <a:schemeClr val="tx1"/>
                          </a:solidFill>
                        </a:ln>
                      </a:endParaRPr>
                    </a:p>
                  </a:txBody>
                  <a:tcPr marL="110959" marR="110959" marT="55479" marB="554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02965">
                <a:tc>
                  <a:txBody>
                    <a:bodyPr/>
                    <a:lstStyle/>
                    <a:p>
                      <a:endParaRPr lang="en-US" sz="1600">
                        <a:ln w="38100">
                          <a:solidFill>
                            <a:schemeClr val="tx1"/>
                          </a:solidFill>
                        </a:ln>
                      </a:endParaRPr>
                    </a:p>
                  </a:txBody>
                  <a:tcPr marL="110959" marR="110959" marT="55479" marB="554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02965">
                <a:tc>
                  <a:txBody>
                    <a:bodyPr/>
                    <a:lstStyle/>
                    <a:p>
                      <a:endParaRPr lang="en-US" sz="1600" dirty="0">
                        <a:ln w="38100">
                          <a:solidFill>
                            <a:schemeClr val="tx1"/>
                          </a:solidFill>
                        </a:ln>
                      </a:endParaRPr>
                    </a:p>
                  </a:txBody>
                  <a:tcPr marL="110959" marR="110959" marT="55479" marB="554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02965">
                <a:tc>
                  <a:txBody>
                    <a:bodyPr/>
                    <a:lstStyle/>
                    <a:p>
                      <a:endParaRPr lang="en-US" sz="1600" dirty="0">
                        <a:ln w="38100">
                          <a:solidFill>
                            <a:schemeClr val="tx1"/>
                          </a:solidFill>
                        </a:ln>
                      </a:endParaRPr>
                    </a:p>
                  </a:txBody>
                  <a:tcPr marL="110959" marR="110959" marT="55479" marB="554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sp>
        <p:nvSpPr>
          <p:cNvPr id="32" name="TextBox 31"/>
          <p:cNvSpPr txBox="1"/>
          <p:nvPr/>
        </p:nvSpPr>
        <p:spPr>
          <a:xfrm>
            <a:off x="826964" y="2171700"/>
            <a:ext cx="190375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/>
              <a:t>Address</a:t>
            </a:r>
            <a:endParaRPr lang="en-US" sz="3000" dirty="0"/>
          </a:p>
        </p:txBody>
      </p:sp>
      <p:sp>
        <p:nvSpPr>
          <p:cNvPr id="33" name="TextBox 32"/>
          <p:cNvSpPr txBox="1"/>
          <p:nvPr/>
        </p:nvSpPr>
        <p:spPr>
          <a:xfrm>
            <a:off x="2617039" y="2155871"/>
            <a:ext cx="190375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/>
              <a:t>Data</a:t>
            </a:r>
            <a:endParaRPr lang="en-US" sz="3000" dirty="0"/>
          </a:p>
        </p:txBody>
      </p:sp>
      <p:sp>
        <p:nvSpPr>
          <p:cNvPr id="34" name="TextBox 33"/>
          <p:cNvSpPr txBox="1"/>
          <p:nvPr/>
        </p:nvSpPr>
        <p:spPr>
          <a:xfrm>
            <a:off x="826964" y="2847574"/>
            <a:ext cx="190375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/>
              <a:t>0</a:t>
            </a:r>
            <a:endParaRPr lang="en-US" sz="3000" dirty="0"/>
          </a:p>
        </p:txBody>
      </p:sp>
      <p:sp>
        <p:nvSpPr>
          <p:cNvPr id="35" name="TextBox 34"/>
          <p:cNvSpPr txBox="1"/>
          <p:nvPr/>
        </p:nvSpPr>
        <p:spPr>
          <a:xfrm>
            <a:off x="826964" y="3222307"/>
            <a:ext cx="190375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/>
              <a:t>1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826964" y="3612659"/>
            <a:ext cx="190375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/>
              <a:t>2</a:t>
            </a:r>
            <a:endParaRPr lang="en-US" sz="3000" dirty="0"/>
          </a:p>
        </p:txBody>
      </p:sp>
      <p:sp>
        <p:nvSpPr>
          <p:cNvPr id="37" name="TextBox 36"/>
          <p:cNvSpPr txBox="1"/>
          <p:nvPr/>
        </p:nvSpPr>
        <p:spPr>
          <a:xfrm>
            <a:off x="826964" y="3987392"/>
            <a:ext cx="190375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/>
              <a:t>3</a:t>
            </a:r>
            <a:endParaRPr lang="en-US" sz="3000" dirty="0"/>
          </a:p>
        </p:txBody>
      </p:sp>
      <p:sp>
        <p:nvSpPr>
          <p:cNvPr id="38" name="TextBox 37"/>
          <p:cNvSpPr txBox="1"/>
          <p:nvPr/>
        </p:nvSpPr>
        <p:spPr>
          <a:xfrm>
            <a:off x="826964" y="4412575"/>
            <a:ext cx="190375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/>
              <a:t>4</a:t>
            </a:r>
            <a:endParaRPr lang="en-US" sz="3000" dirty="0"/>
          </a:p>
        </p:txBody>
      </p:sp>
      <p:sp>
        <p:nvSpPr>
          <p:cNvPr id="39" name="TextBox 38"/>
          <p:cNvSpPr txBox="1"/>
          <p:nvPr/>
        </p:nvSpPr>
        <p:spPr>
          <a:xfrm>
            <a:off x="2647082" y="3657600"/>
            <a:ext cx="190375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/>
              <a:t>5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747557" y="3565267"/>
            <a:ext cx="348204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600" dirty="0" smtClean="0">
                <a:solidFill>
                  <a:srgbClr val="FF0000"/>
                </a:solidFill>
              </a:rPr>
              <a:t>long *</a:t>
            </a:r>
            <a:r>
              <a:rPr lang="en-US" sz="3600" dirty="0" err="1" smtClean="0"/>
              <a:t>x_ptr</a:t>
            </a:r>
            <a:r>
              <a:rPr lang="en-US" sz="3600" dirty="0" smtClean="0"/>
              <a:t> = &amp;x;</a:t>
            </a:r>
            <a:endParaRPr lang="en-US" sz="3600" dirty="0"/>
          </a:p>
        </p:txBody>
      </p:sp>
      <p:sp>
        <p:nvSpPr>
          <p:cNvPr id="15" name="TextBox 14"/>
          <p:cNvSpPr txBox="1"/>
          <p:nvPr/>
        </p:nvSpPr>
        <p:spPr>
          <a:xfrm>
            <a:off x="2647081" y="4467626"/>
            <a:ext cx="190375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>
                <a:solidFill>
                  <a:srgbClr val="0070C0"/>
                </a:solidFill>
              </a:rPr>
              <a:t>2</a:t>
            </a:r>
            <a:endParaRPr lang="en-US" sz="30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7656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543D3116-B486-1945-B133-8B090BA7B43A}"/>
              </a:ext>
            </a:extLst>
          </p:cNvPr>
          <p:cNvSpPr/>
          <p:nvPr/>
        </p:nvSpPr>
        <p:spPr>
          <a:xfrm>
            <a:off x="4416725" y="3941770"/>
            <a:ext cx="4233789" cy="149248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025C9A39-3F7F-0849-ABB9-E03B6BD68C1F}"/>
              </a:ext>
            </a:extLst>
          </p:cNvPr>
          <p:cNvSpPr txBox="1"/>
          <p:nvPr/>
        </p:nvSpPr>
        <p:spPr>
          <a:xfrm>
            <a:off x="741506" y="605045"/>
            <a:ext cx="3621504" cy="1347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SG" sz="1400" dirty="0" err="1">
                <a:solidFill>
                  <a:srgbClr val="3E61A2"/>
                </a:solidFill>
                <a:latin typeface="Monaco" pitchFamily="2" charset="77"/>
              </a:rPr>
              <a:t>int</a:t>
            </a:r>
            <a:r>
              <a:rPr lang="en-SG" sz="1400" dirty="0">
                <a:latin typeface="Monaco" pitchFamily="2" charset="77"/>
              </a:rPr>
              <a:t> </a:t>
            </a:r>
            <a:r>
              <a:rPr lang="en-SG" sz="1400" dirty="0">
                <a:solidFill>
                  <a:srgbClr val="C2185B"/>
                </a:solidFill>
                <a:latin typeface="Monaco" pitchFamily="2" charset="77"/>
              </a:rPr>
              <a:t>main</a:t>
            </a:r>
            <a:r>
              <a:rPr lang="en-SG" sz="1400" dirty="0">
                <a:latin typeface="Monaco" pitchFamily="2" charset="7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en-SG" sz="1400" dirty="0">
                <a:latin typeface="Monaco" pitchFamily="2" charset="77"/>
              </a:rPr>
              <a:t>  </a:t>
            </a:r>
            <a:r>
              <a:rPr lang="en-SG" sz="1400" dirty="0">
                <a:solidFill>
                  <a:srgbClr val="3E61A2"/>
                </a:solidFill>
                <a:latin typeface="Monaco" pitchFamily="2" charset="77"/>
              </a:rPr>
              <a:t>long</a:t>
            </a:r>
            <a:r>
              <a:rPr lang="en-SG" sz="1400" dirty="0">
                <a:latin typeface="Monaco" pitchFamily="2" charset="77"/>
              </a:rPr>
              <a:t> a = </a:t>
            </a:r>
            <a:r>
              <a:rPr lang="en-SG" sz="1400" dirty="0">
                <a:solidFill>
                  <a:srgbClr val="E74C3C"/>
                </a:solidFill>
                <a:latin typeface="Monaco" pitchFamily="2" charset="77"/>
              </a:rPr>
              <a:t>0</a:t>
            </a:r>
            <a:r>
              <a:rPr lang="en-SG" sz="1400" dirty="0">
                <a:latin typeface="Monaco" pitchFamily="2" charset="77"/>
              </a:rPr>
              <a:t>; </a:t>
            </a:r>
          </a:p>
          <a:p>
            <a:pPr>
              <a:lnSpc>
                <a:spcPct val="150000"/>
              </a:lnSpc>
            </a:pPr>
            <a:r>
              <a:rPr lang="en-SG" sz="1400" dirty="0">
                <a:latin typeface="Monaco" pitchFamily="2" charset="77"/>
              </a:rPr>
              <a:t>  </a:t>
            </a:r>
            <a:r>
              <a:rPr lang="en-SG" sz="1400" dirty="0" err="1">
                <a:latin typeface="Monaco" pitchFamily="2" charset="77"/>
              </a:rPr>
              <a:t>printf</a:t>
            </a:r>
            <a:r>
              <a:rPr lang="en-SG" sz="1400" dirty="0">
                <a:latin typeface="Monaco" pitchFamily="2" charset="77"/>
              </a:rPr>
              <a:t>(</a:t>
            </a:r>
            <a:r>
              <a:rPr lang="en-SG" sz="1400" dirty="0">
                <a:solidFill>
                  <a:srgbClr val="0D904F"/>
                </a:solidFill>
                <a:latin typeface="Monaco" pitchFamily="2" charset="77"/>
              </a:rPr>
              <a:t>"%</a:t>
            </a:r>
            <a:r>
              <a:rPr lang="en-SG" sz="1400" dirty="0" err="1">
                <a:solidFill>
                  <a:srgbClr val="0D904F"/>
                </a:solidFill>
                <a:latin typeface="Monaco" pitchFamily="2" charset="77"/>
              </a:rPr>
              <a:t>ld</a:t>
            </a:r>
            <a:r>
              <a:rPr lang="en-SG" sz="1400" dirty="0">
                <a:solidFill>
                  <a:srgbClr val="183691"/>
                </a:solidFill>
                <a:latin typeface="Monaco" pitchFamily="2" charset="77"/>
              </a:rPr>
              <a:t>\n</a:t>
            </a:r>
            <a:r>
              <a:rPr lang="en-SG" sz="1400" dirty="0">
                <a:solidFill>
                  <a:srgbClr val="0D904F"/>
                </a:solidFill>
                <a:latin typeface="Monaco" pitchFamily="2" charset="77"/>
              </a:rPr>
              <a:t>"</a:t>
            </a:r>
            <a:r>
              <a:rPr lang="en-SG" sz="1400" dirty="0">
                <a:latin typeface="Monaco" pitchFamily="2" charset="77"/>
              </a:rPr>
              <a:t>, max(&amp;a, </a:t>
            </a:r>
            <a:r>
              <a:rPr lang="en-SG" sz="1400" dirty="0">
                <a:solidFill>
                  <a:srgbClr val="E74C3C"/>
                </a:solidFill>
                <a:latin typeface="Monaco" pitchFamily="2" charset="77"/>
              </a:rPr>
              <a:t>10</a:t>
            </a:r>
            <a:r>
              <a:rPr lang="en-SG" sz="1400" dirty="0">
                <a:latin typeface="Monaco" pitchFamily="2" charset="77"/>
              </a:rPr>
              <a:t>)); </a:t>
            </a:r>
          </a:p>
          <a:p>
            <a:pPr>
              <a:lnSpc>
                <a:spcPct val="150000"/>
              </a:lnSpc>
            </a:pPr>
            <a:r>
              <a:rPr lang="en-SG" sz="1400" dirty="0">
                <a:latin typeface="Monaco" pitchFamily="2" charset="77"/>
              </a:rPr>
              <a:t>}</a:t>
            </a:r>
            <a:endParaRPr lang="en-US" sz="1400" dirty="0">
              <a:latin typeface="Monaco" pitchFamily="2" charset="77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5767D68D-FA6D-6F49-903E-19B70050EFC4}"/>
              </a:ext>
            </a:extLst>
          </p:cNvPr>
          <p:cNvSpPr/>
          <p:nvPr/>
        </p:nvSpPr>
        <p:spPr>
          <a:xfrm>
            <a:off x="4416725" y="5601903"/>
            <a:ext cx="4233789" cy="78438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9BFA78EB-9459-F844-9825-178DF2C86FD5}"/>
              </a:ext>
            </a:extLst>
          </p:cNvPr>
          <p:cNvSpPr txBox="1"/>
          <p:nvPr/>
        </p:nvSpPr>
        <p:spPr>
          <a:xfrm>
            <a:off x="3170188" y="5601903"/>
            <a:ext cx="10550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halkduster" panose="03050602040202020205" pitchFamily="66" charset="77"/>
              </a:rPr>
              <a:t>main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250380EB-E6B8-3F4D-A666-4731533C03AA}"/>
              </a:ext>
            </a:extLst>
          </p:cNvPr>
          <p:cNvSpPr/>
          <p:nvPr/>
        </p:nvSpPr>
        <p:spPr>
          <a:xfrm>
            <a:off x="5685132" y="5723971"/>
            <a:ext cx="2859314" cy="53528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tx1"/>
              </a:solidFill>
              <a:latin typeface="Chalkduster" panose="03050602040202020205" pitchFamily="66" charset="7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41E12E64-6991-D149-BFE1-994992C45B3C}"/>
              </a:ext>
            </a:extLst>
          </p:cNvPr>
          <p:cNvSpPr txBox="1"/>
          <p:nvPr/>
        </p:nvSpPr>
        <p:spPr>
          <a:xfrm>
            <a:off x="4727438" y="5756969"/>
            <a:ext cx="3962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halkduster" panose="03050602040202020205" pitchFamily="66" charset="77"/>
              </a:rPr>
              <a:t>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B1447C10-7F16-3B43-A1F8-014EF9BC0128}"/>
              </a:ext>
            </a:extLst>
          </p:cNvPr>
          <p:cNvSpPr/>
          <p:nvPr/>
        </p:nvSpPr>
        <p:spPr>
          <a:xfrm>
            <a:off x="5685132" y="4732497"/>
            <a:ext cx="2859314" cy="53528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tx1"/>
              </a:solidFill>
              <a:latin typeface="Chalkduster" panose="03050602040202020205" pitchFamily="66" charset="77"/>
            </a:endParaRPr>
          </a:p>
        </p:txBody>
      </p:sp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xmlns="" id="{F0899268-FC1F-7B48-B87B-0F9315DD12A1}"/>
              </a:ext>
            </a:extLst>
          </p:cNvPr>
          <p:cNvCxnSpPr>
            <a:cxnSpLocks/>
            <a:stCxn id="6" idx="3"/>
          </p:cNvCxnSpPr>
          <p:nvPr/>
        </p:nvCxnSpPr>
        <p:spPr>
          <a:xfrm flipH="1" flipV="1">
            <a:off x="7177353" y="5021748"/>
            <a:ext cx="1367093" cy="969868"/>
          </a:xfrm>
          <a:prstGeom prst="bentConnector3">
            <a:avLst>
              <a:gd name="adj1" fmla="val -16722"/>
            </a:avLst>
          </a:prstGeom>
          <a:ln w="381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BCA4232E-B998-4D4A-B5A4-6976E7099801}"/>
              </a:ext>
            </a:extLst>
          </p:cNvPr>
          <p:cNvSpPr txBox="1"/>
          <p:nvPr/>
        </p:nvSpPr>
        <p:spPr>
          <a:xfrm>
            <a:off x="3301590" y="3941770"/>
            <a:ext cx="8963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halkduster" panose="03050602040202020205" pitchFamily="66" charset="77"/>
              </a:rPr>
              <a:t>max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C07CCA27-5297-2449-825A-0E6978AC33FA}"/>
              </a:ext>
            </a:extLst>
          </p:cNvPr>
          <p:cNvSpPr txBox="1"/>
          <p:nvPr/>
        </p:nvSpPr>
        <p:spPr>
          <a:xfrm>
            <a:off x="4727438" y="4761025"/>
            <a:ext cx="7602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halkduster" panose="03050602040202020205" pitchFamily="66" charset="77"/>
              </a:rPr>
              <a:t>list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B1714B0A-EF5E-1E46-B89B-547F8128DBE1}"/>
              </a:ext>
            </a:extLst>
          </p:cNvPr>
          <p:cNvSpPr/>
          <p:nvPr/>
        </p:nvSpPr>
        <p:spPr>
          <a:xfrm>
            <a:off x="5685132" y="4087549"/>
            <a:ext cx="2859314" cy="53528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Chalkduster" panose="03050602040202020205" pitchFamily="66" charset="77"/>
              </a:rPr>
              <a:t>10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C25B111A-6B4E-1D40-9840-38A85C4B7597}"/>
              </a:ext>
            </a:extLst>
          </p:cNvPr>
          <p:cNvSpPr txBox="1"/>
          <p:nvPr/>
        </p:nvSpPr>
        <p:spPr>
          <a:xfrm>
            <a:off x="4472143" y="4143807"/>
            <a:ext cx="12708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halkduster" panose="03050602040202020205" pitchFamily="66" charset="77"/>
              </a:rPr>
              <a:t>length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xmlns="" id="{170DE015-905A-AC44-9589-E3F14BF2D42A}"/>
              </a:ext>
            </a:extLst>
          </p:cNvPr>
          <p:cNvSpPr/>
          <p:nvPr/>
        </p:nvSpPr>
        <p:spPr>
          <a:xfrm>
            <a:off x="7052225" y="4937577"/>
            <a:ext cx="125128" cy="1251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460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1028700" y="685800"/>
            <a:ext cx="7200900" cy="1485900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b="1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Problem 15.2</a:t>
            </a:r>
            <a:br>
              <a:rPr lang="en-US" dirty="0" smtClean="0"/>
            </a:br>
            <a:r>
              <a:rPr lang="en-US" sz="3000" dirty="0" smtClean="0"/>
              <a:t>Part 1</a:t>
            </a:r>
            <a:endParaRPr lang="en-US" dirty="0"/>
          </a:p>
        </p:txBody>
      </p:sp>
      <p:sp>
        <p:nvSpPr>
          <p:cNvPr id="3" name="Content Placeholder 3"/>
          <p:cNvSpPr txBox="1">
            <a:spLocks/>
          </p:cNvSpPr>
          <p:nvPr/>
        </p:nvSpPr>
        <p:spPr>
          <a:xfrm>
            <a:off x="1028700" y="2353455"/>
            <a:ext cx="7200900" cy="40623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6858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800" i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400" i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3200" dirty="0" smtClean="0"/>
              <a:t>What </a:t>
            </a:r>
            <a:r>
              <a:rPr lang="en-US" sz="3200" smtClean="0"/>
              <a:t>happens when you move on to an element such as a[1]?</a:t>
            </a:r>
            <a:endParaRPr lang="en-US" sz="3200" dirty="0"/>
          </a:p>
        </p:txBody>
      </p:sp>
      <p:sp>
        <p:nvSpPr>
          <p:cNvPr id="4" name="Content Placeholder 3"/>
          <p:cNvSpPr txBox="1">
            <a:spLocks/>
          </p:cNvSpPr>
          <p:nvPr/>
        </p:nvSpPr>
        <p:spPr>
          <a:xfrm>
            <a:off x="1028700" y="3957404"/>
            <a:ext cx="7200900" cy="22959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6858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800" i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400" i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3200" dirty="0" smtClean="0"/>
              <a:t>Accessing a[1] is equivalent to *(&amp;a + 1), which is </a:t>
            </a:r>
            <a:r>
              <a:rPr lang="en-US" sz="3200" smtClean="0"/>
              <a:t>some unintended memory location!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514877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1028700" y="685800"/>
            <a:ext cx="7200900" cy="1485900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b="1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Problem 15.2</a:t>
            </a:r>
            <a:br>
              <a:rPr lang="en-US" dirty="0" smtClean="0"/>
            </a:br>
            <a:r>
              <a:rPr lang="en-US" sz="3000" dirty="0" smtClean="0"/>
              <a:t>Part 2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025C9A39-3F7F-0849-ABB9-E03B6BD68C1F}"/>
              </a:ext>
            </a:extLst>
          </p:cNvPr>
          <p:cNvSpPr txBox="1"/>
          <p:nvPr/>
        </p:nvSpPr>
        <p:spPr>
          <a:xfrm>
            <a:off x="1587291" y="2453503"/>
            <a:ext cx="295305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SG" sz="2400" dirty="0" err="1">
                <a:solidFill>
                  <a:srgbClr val="3E61A2"/>
                </a:solidFill>
                <a:latin typeface="Monaco" pitchFamily="2" charset="77"/>
              </a:rPr>
              <a:t>int</a:t>
            </a:r>
            <a:r>
              <a:rPr lang="en-SG" sz="2400" dirty="0">
                <a:latin typeface="Monaco" pitchFamily="2" charset="77"/>
              </a:rPr>
              <a:t> </a:t>
            </a:r>
            <a:r>
              <a:rPr lang="en-SG" sz="2400" dirty="0">
                <a:solidFill>
                  <a:srgbClr val="C2185B"/>
                </a:solidFill>
                <a:latin typeface="Monaco" pitchFamily="2" charset="77"/>
              </a:rPr>
              <a:t>main</a:t>
            </a:r>
            <a:r>
              <a:rPr lang="en-SG" sz="2400" dirty="0">
                <a:latin typeface="Monaco" pitchFamily="2" charset="7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en-SG" sz="2400" dirty="0">
                <a:latin typeface="Monaco" pitchFamily="2" charset="77"/>
              </a:rPr>
              <a:t>  </a:t>
            </a:r>
            <a:r>
              <a:rPr lang="en-SG" sz="2400" dirty="0">
                <a:solidFill>
                  <a:srgbClr val="3E61A2"/>
                </a:solidFill>
                <a:latin typeface="Monaco" pitchFamily="2" charset="77"/>
              </a:rPr>
              <a:t>long</a:t>
            </a:r>
            <a:r>
              <a:rPr lang="en-SG" sz="2400" dirty="0">
                <a:latin typeface="Monaco" pitchFamily="2" charset="77"/>
              </a:rPr>
              <a:t> a = </a:t>
            </a:r>
            <a:r>
              <a:rPr lang="en-SG" sz="2400" dirty="0">
                <a:solidFill>
                  <a:srgbClr val="E74C3C"/>
                </a:solidFill>
                <a:latin typeface="Monaco" pitchFamily="2" charset="77"/>
              </a:rPr>
              <a:t>0</a:t>
            </a:r>
            <a:r>
              <a:rPr lang="en-SG" sz="2400" dirty="0">
                <a:latin typeface="Monaco" pitchFamily="2" charset="77"/>
              </a:rPr>
              <a:t>; </a:t>
            </a:r>
          </a:p>
          <a:p>
            <a:pPr>
              <a:lnSpc>
                <a:spcPct val="150000"/>
              </a:lnSpc>
            </a:pPr>
            <a:r>
              <a:rPr lang="en-SG" sz="2400" dirty="0">
                <a:latin typeface="Monaco" pitchFamily="2" charset="77"/>
              </a:rPr>
              <a:t>  </a:t>
            </a:r>
            <a:r>
              <a:rPr lang="en-SG" sz="2400" dirty="0" err="1">
                <a:latin typeface="Monaco" pitchFamily="2" charset="77"/>
              </a:rPr>
              <a:t>printf</a:t>
            </a:r>
            <a:r>
              <a:rPr lang="en-SG" sz="2400" dirty="0">
                <a:latin typeface="Monaco" pitchFamily="2" charset="77"/>
              </a:rPr>
              <a:t>(</a:t>
            </a:r>
            <a:r>
              <a:rPr lang="en-SG" sz="2400" dirty="0">
                <a:solidFill>
                  <a:srgbClr val="0D904F"/>
                </a:solidFill>
                <a:latin typeface="Monaco" pitchFamily="2" charset="77"/>
              </a:rPr>
              <a:t>"%</a:t>
            </a:r>
            <a:r>
              <a:rPr lang="en-SG" sz="2400" dirty="0" err="1">
                <a:solidFill>
                  <a:srgbClr val="0D904F"/>
                </a:solidFill>
                <a:latin typeface="Monaco" pitchFamily="2" charset="77"/>
              </a:rPr>
              <a:t>ld</a:t>
            </a:r>
            <a:r>
              <a:rPr lang="en-SG" sz="2400" dirty="0">
                <a:solidFill>
                  <a:srgbClr val="183691"/>
                </a:solidFill>
                <a:latin typeface="Monaco" pitchFamily="2" charset="77"/>
              </a:rPr>
              <a:t>\n</a:t>
            </a:r>
            <a:r>
              <a:rPr lang="en-SG" sz="2400" dirty="0">
                <a:solidFill>
                  <a:srgbClr val="0D904F"/>
                </a:solidFill>
                <a:latin typeface="Monaco" pitchFamily="2" charset="77"/>
              </a:rPr>
              <a:t>"</a:t>
            </a:r>
            <a:r>
              <a:rPr lang="en-SG" sz="2400" dirty="0">
                <a:latin typeface="Monaco" pitchFamily="2" charset="77"/>
              </a:rPr>
              <a:t>, max(&amp;a, </a:t>
            </a:r>
            <a:r>
              <a:rPr lang="en-SG" sz="2400" dirty="0" smtClean="0">
                <a:solidFill>
                  <a:srgbClr val="E74C3C"/>
                </a:solidFill>
                <a:latin typeface="Monaco" pitchFamily="2" charset="77"/>
              </a:rPr>
              <a:t>1</a:t>
            </a:r>
            <a:r>
              <a:rPr lang="en-SG" sz="2400" dirty="0" smtClean="0">
                <a:latin typeface="Monaco" pitchFamily="2" charset="77"/>
              </a:rPr>
              <a:t>)); </a:t>
            </a:r>
            <a:endParaRPr lang="en-SG" sz="2400" dirty="0">
              <a:latin typeface="Monaco" pitchFamily="2" charset="77"/>
            </a:endParaRPr>
          </a:p>
          <a:p>
            <a:pPr>
              <a:lnSpc>
                <a:spcPct val="150000"/>
              </a:lnSpc>
            </a:pPr>
            <a:r>
              <a:rPr lang="en-SG" sz="2400" dirty="0">
                <a:latin typeface="Monaco" pitchFamily="2" charset="77"/>
              </a:rPr>
              <a:t>}</a:t>
            </a:r>
            <a:endParaRPr lang="en-US" sz="2400" dirty="0">
              <a:latin typeface="Monaco" pitchFamily="2" charset="77"/>
            </a:endParaRPr>
          </a:p>
        </p:txBody>
      </p:sp>
      <p:sp>
        <p:nvSpPr>
          <p:cNvPr id="4" name="Content Placeholder 3"/>
          <p:cNvSpPr txBox="1">
            <a:spLocks/>
          </p:cNvSpPr>
          <p:nvPr/>
        </p:nvSpPr>
        <p:spPr>
          <a:xfrm>
            <a:off x="1028700" y="5251363"/>
            <a:ext cx="7200900" cy="11644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6858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800" i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400" i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dirty="0" smtClean="0"/>
              <a:t>Will this fix the problem?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3658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1028700" y="685800"/>
            <a:ext cx="7200900" cy="1485900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b="1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Problem 15.2</a:t>
            </a:r>
            <a:br>
              <a:rPr lang="en-US" dirty="0" smtClean="0"/>
            </a:br>
            <a:r>
              <a:rPr lang="en-US" sz="3000" dirty="0" smtClean="0"/>
              <a:t>Part 2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025C9A39-3F7F-0849-ABB9-E03B6BD68C1F}"/>
              </a:ext>
            </a:extLst>
          </p:cNvPr>
          <p:cNvSpPr txBox="1"/>
          <p:nvPr/>
        </p:nvSpPr>
        <p:spPr>
          <a:xfrm>
            <a:off x="1587291" y="2453503"/>
            <a:ext cx="295305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SG" sz="2400" dirty="0" err="1">
                <a:solidFill>
                  <a:srgbClr val="3E61A2"/>
                </a:solidFill>
                <a:latin typeface="Monaco" pitchFamily="2" charset="77"/>
              </a:rPr>
              <a:t>int</a:t>
            </a:r>
            <a:r>
              <a:rPr lang="en-SG" sz="2400" dirty="0">
                <a:latin typeface="Monaco" pitchFamily="2" charset="77"/>
              </a:rPr>
              <a:t> </a:t>
            </a:r>
            <a:r>
              <a:rPr lang="en-SG" sz="2400" dirty="0">
                <a:solidFill>
                  <a:srgbClr val="C2185B"/>
                </a:solidFill>
                <a:latin typeface="Monaco" pitchFamily="2" charset="77"/>
              </a:rPr>
              <a:t>main</a:t>
            </a:r>
            <a:r>
              <a:rPr lang="en-SG" sz="2400" dirty="0">
                <a:latin typeface="Monaco" pitchFamily="2" charset="7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en-SG" sz="2400" dirty="0">
                <a:latin typeface="Monaco" pitchFamily="2" charset="77"/>
              </a:rPr>
              <a:t>  </a:t>
            </a:r>
            <a:r>
              <a:rPr lang="en-SG" sz="2400" dirty="0">
                <a:solidFill>
                  <a:srgbClr val="3E61A2"/>
                </a:solidFill>
                <a:latin typeface="Monaco" pitchFamily="2" charset="77"/>
              </a:rPr>
              <a:t>long</a:t>
            </a:r>
            <a:r>
              <a:rPr lang="en-SG" sz="2400" dirty="0">
                <a:latin typeface="Monaco" pitchFamily="2" charset="77"/>
              </a:rPr>
              <a:t> a = </a:t>
            </a:r>
            <a:r>
              <a:rPr lang="en-SG" sz="2400" dirty="0">
                <a:solidFill>
                  <a:srgbClr val="E74C3C"/>
                </a:solidFill>
                <a:latin typeface="Monaco" pitchFamily="2" charset="77"/>
              </a:rPr>
              <a:t>0</a:t>
            </a:r>
            <a:r>
              <a:rPr lang="en-SG" sz="2400" dirty="0">
                <a:latin typeface="Monaco" pitchFamily="2" charset="77"/>
              </a:rPr>
              <a:t>; </a:t>
            </a:r>
          </a:p>
          <a:p>
            <a:pPr>
              <a:lnSpc>
                <a:spcPct val="150000"/>
              </a:lnSpc>
            </a:pPr>
            <a:r>
              <a:rPr lang="en-SG" sz="2400" dirty="0">
                <a:latin typeface="Monaco" pitchFamily="2" charset="77"/>
              </a:rPr>
              <a:t>  </a:t>
            </a:r>
            <a:r>
              <a:rPr lang="en-SG" sz="2400" dirty="0" err="1">
                <a:latin typeface="Monaco" pitchFamily="2" charset="77"/>
              </a:rPr>
              <a:t>printf</a:t>
            </a:r>
            <a:r>
              <a:rPr lang="en-SG" sz="2400" dirty="0">
                <a:latin typeface="Monaco" pitchFamily="2" charset="77"/>
              </a:rPr>
              <a:t>(</a:t>
            </a:r>
            <a:r>
              <a:rPr lang="en-SG" sz="2400" dirty="0">
                <a:solidFill>
                  <a:srgbClr val="0D904F"/>
                </a:solidFill>
                <a:latin typeface="Monaco" pitchFamily="2" charset="77"/>
              </a:rPr>
              <a:t>"%</a:t>
            </a:r>
            <a:r>
              <a:rPr lang="en-SG" sz="2400" dirty="0" err="1">
                <a:solidFill>
                  <a:srgbClr val="0D904F"/>
                </a:solidFill>
                <a:latin typeface="Monaco" pitchFamily="2" charset="77"/>
              </a:rPr>
              <a:t>ld</a:t>
            </a:r>
            <a:r>
              <a:rPr lang="en-SG" sz="2400" dirty="0">
                <a:solidFill>
                  <a:srgbClr val="183691"/>
                </a:solidFill>
                <a:latin typeface="Monaco" pitchFamily="2" charset="77"/>
              </a:rPr>
              <a:t>\n</a:t>
            </a:r>
            <a:r>
              <a:rPr lang="en-SG" sz="2400" dirty="0">
                <a:solidFill>
                  <a:srgbClr val="0D904F"/>
                </a:solidFill>
                <a:latin typeface="Monaco" pitchFamily="2" charset="77"/>
              </a:rPr>
              <a:t>"</a:t>
            </a:r>
            <a:r>
              <a:rPr lang="en-SG" sz="2400" dirty="0">
                <a:latin typeface="Monaco" pitchFamily="2" charset="77"/>
              </a:rPr>
              <a:t>, max(&amp;a, </a:t>
            </a:r>
            <a:r>
              <a:rPr lang="en-SG" sz="2400" dirty="0" smtClean="0">
                <a:solidFill>
                  <a:srgbClr val="E74C3C"/>
                </a:solidFill>
                <a:latin typeface="Monaco" pitchFamily="2" charset="77"/>
              </a:rPr>
              <a:t>1</a:t>
            </a:r>
            <a:r>
              <a:rPr lang="en-SG" sz="2400" dirty="0" smtClean="0">
                <a:latin typeface="Monaco" pitchFamily="2" charset="77"/>
              </a:rPr>
              <a:t>)); </a:t>
            </a:r>
            <a:endParaRPr lang="en-SG" sz="2400" dirty="0">
              <a:latin typeface="Monaco" pitchFamily="2" charset="77"/>
            </a:endParaRPr>
          </a:p>
          <a:p>
            <a:pPr>
              <a:lnSpc>
                <a:spcPct val="150000"/>
              </a:lnSpc>
            </a:pPr>
            <a:r>
              <a:rPr lang="en-SG" sz="2400" dirty="0">
                <a:latin typeface="Monaco" pitchFamily="2" charset="77"/>
              </a:rPr>
              <a:t>}</a:t>
            </a:r>
            <a:endParaRPr lang="en-US" sz="2400" dirty="0">
              <a:latin typeface="Monaco" pitchFamily="2" charset="77"/>
            </a:endParaRPr>
          </a:p>
        </p:txBody>
      </p:sp>
      <p:sp>
        <p:nvSpPr>
          <p:cNvPr id="4" name="Content Placeholder 3"/>
          <p:cNvSpPr txBox="1">
            <a:spLocks/>
          </p:cNvSpPr>
          <p:nvPr/>
        </p:nvSpPr>
        <p:spPr>
          <a:xfrm>
            <a:off x="1028700" y="5251363"/>
            <a:ext cx="7200900" cy="11644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6858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800" i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400" i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dirty="0" smtClean="0"/>
              <a:t>Will this fix the problem? </a:t>
            </a:r>
            <a:r>
              <a:rPr lang="en-US" dirty="0" smtClean="0">
                <a:solidFill>
                  <a:srgbClr val="FF0000"/>
                </a:solidFill>
              </a:rPr>
              <a:t>YES!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614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1028700" y="685800"/>
            <a:ext cx="7200900" cy="1485900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b="1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Problem 15.3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028700" y="2289190"/>
            <a:ext cx="72009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3600"/>
              <a:t>Explain how the following code iterates through every element in the list, when called with an array of length length as the first argument.</a:t>
            </a:r>
          </a:p>
        </p:txBody>
      </p:sp>
    </p:spTree>
    <p:extLst>
      <p:ext uri="{BB962C8B-B14F-4D97-AF65-F5344CB8AC3E}">
        <p14:creationId xmlns:p14="http://schemas.microsoft.com/office/powerpoint/2010/main" val="1337184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1028700" y="685800"/>
            <a:ext cx="7200900" cy="1485900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b="1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Problem 15.3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025C9A39-3F7F-0849-ABB9-E03B6BD68C1F}"/>
              </a:ext>
            </a:extLst>
          </p:cNvPr>
          <p:cNvSpPr txBox="1"/>
          <p:nvPr/>
        </p:nvSpPr>
        <p:spPr>
          <a:xfrm>
            <a:off x="2030035" y="1292741"/>
            <a:ext cx="5974713" cy="54453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SG" dirty="0">
                <a:solidFill>
                  <a:srgbClr val="3E61A2"/>
                </a:solidFill>
                <a:latin typeface="Monaco" pitchFamily="2" charset="77"/>
              </a:rPr>
              <a:t>long</a:t>
            </a:r>
            <a:r>
              <a:rPr lang="en-SG" dirty="0">
                <a:latin typeface="Monaco" pitchFamily="2" charset="77"/>
              </a:rPr>
              <a:t> </a:t>
            </a:r>
            <a:r>
              <a:rPr lang="en-SG" dirty="0">
                <a:solidFill>
                  <a:srgbClr val="C2185B"/>
                </a:solidFill>
                <a:latin typeface="Monaco" pitchFamily="2" charset="77"/>
              </a:rPr>
              <a:t>max</a:t>
            </a:r>
            <a:r>
              <a:rPr lang="en-SG" dirty="0">
                <a:latin typeface="Monaco" pitchFamily="2" charset="77"/>
              </a:rPr>
              <a:t>(</a:t>
            </a:r>
            <a:r>
              <a:rPr lang="en-SG" dirty="0">
                <a:solidFill>
                  <a:srgbClr val="3E61A2"/>
                </a:solidFill>
                <a:latin typeface="Monaco" pitchFamily="2" charset="77"/>
              </a:rPr>
              <a:t>long</a:t>
            </a:r>
            <a:r>
              <a:rPr lang="en-SG" dirty="0">
                <a:latin typeface="Monaco" pitchFamily="2" charset="77"/>
              </a:rPr>
              <a:t> *list, </a:t>
            </a:r>
            <a:r>
              <a:rPr lang="en-SG" dirty="0">
                <a:solidFill>
                  <a:srgbClr val="3E61A2"/>
                </a:solidFill>
                <a:latin typeface="Monaco" pitchFamily="2" charset="77"/>
              </a:rPr>
              <a:t>long</a:t>
            </a:r>
            <a:r>
              <a:rPr lang="en-SG" dirty="0">
                <a:latin typeface="Monaco" pitchFamily="2" charset="77"/>
              </a:rPr>
              <a:t> length) { </a:t>
            </a:r>
          </a:p>
          <a:p>
            <a:pPr>
              <a:lnSpc>
                <a:spcPct val="150000"/>
              </a:lnSpc>
            </a:pPr>
            <a:r>
              <a:rPr lang="en-SG" dirty="0">
                <a:solidFill>
                  <a:srgbClr val="3E61A2"/>
                </a:solidFill>
                <a:latin typeface="Monaco" pitchFamily="2" charset="77"/>
              </a:rPr>
              <a:t>  long</a:t>
            </a:r>
            <a:r>
              <a:rPr lang="en-SG" dirty="0">
                <a:latin typeface="Monaco" pitchFamily="2" charset="77"/>
              </a:rPr>
              <a:t> </a:t>
            </a:r>
            <a:r>
              <a:rPr lang="en-SG" dirty="0" err="1">
                <a:latin typeface="Monaco" pitchFamily="2" charset="77"/>
              </a:rPr>
              <a:t>max_so_far</a:t>
            </a:r>
            <a:r>
              <a:rPr lang="en-SG" dirty="0">
                <a:latin typeface="Monaco" pitchFamily="2" charset="77"/>
              </a:rPr>
              <a:t>; </a:t>
            </a:r>
          </a:p>
          <a:p>
            <a:pPr>
              <a:lnSpc>
                <a:spcPct val="150000"/>
              </a:lnSpc>
            </a:pPr>
            <a:r>
              <a:rPr lang="en-SG" dirty="0">
                <a:solidFill>
                  <a:srgbClr val="3E61A2"/>
                </a:solidFill>
                <a:latin typeface="Monaco" pitchFamily="2" charset="77"/>
              </a:rPr>
              <a:t>  long</a:t>
            </a:r>
            <a:r>
              <a:rPr lang="en-SG" dirty="0">
                <a:latin typeface="Monaco" pitchFamily="2" charset="77"/>
              </a:rPr>
              <a:t> *</a:t>
            </a:r>
            <a:r>
              <a:rPr lang="en-SG" dirty="0" err="1">
                <a:latin typeface="Monaco" pitchFamily="2" charset="77"/>
              </a:rPr>
              <a:t>curr</a:t>
            </a:r>
            <a:r>
              <a:rPr lang="en-SG" dirty="0">
                <a:latin typeface="Monaco" pitchFamily="2" charset="77"/>
              </a:rPr>
              <a:t>; </a:t>
            </a:r>
          </a:p>
          <a:p>
            <a:pPr>
              <a:lnSpc>
                <a:spcPct val="150000"/>
              </a:lnSpc>
            </a:pPr>
            <a:r>
              <a:rPr lang="en-SG" dirty="0">
                <a:latin typeface="Monaco" pitchFamily="2" charset="77"/>
              </a:rPr>
              <a:t>  </a:t>
            </a:r>
            <a:r>
              <a:rPr lang="en-SG" dirty="0" err="1">
                <a:latin typeface="Monaco" pitchFamily="2" charset="77"/>
              </a:rPr>
              <a:t>max_so_far</a:t>
            </a:r>
            <a:r>
              <a:rPr lang="en-SG" dirty="0">
                <a:latin typeface="Monaco" pitchFamily="2" charset="77"/>
              </a:rPr>
              <a:t> = *list; </a:t>
            </a:r>
          </a:p>
          <a:p>
            <a:pPr>
              <a:lnSpc>
                <a:spcPct val="150000"/>
              </a:lnSpc>
            </a:pPr>
            <a:r>
              <a:rPr lang="en-SG" dirty="0">
                <a:latin typeface="Monaco" pitchFamily="2" charset="77"/>
              </a:rPr>
              <a:t>  </a:t>
            </a:r>
            <a:r>
              <a:rPr lang="en-SG" dirty="0" err="1">
                <a:latin typeface="Monaco" pitchFamily="2" charset="77"/>
              </a:rPr>
              <a:t>curr</a:t>
            </a:r>
            <a:r>
              <a:rPr lang="en-SG" dirty="0">
                <a:latin typeface="Monaco" pitchFamily="2" charset="77"/>
              </a:rPr>
              <a:t> = list + </a:t>
            </a:r>
            <a:r>
              <a:rPr lang="en-SG" dirty="0">
                <a:solidFill>
                  <a:srgbClr val="E74C3C"/>
                </a:solidFill>
                <a:latin typeface="Monaco" pitchFamily="2" charset="77"/>
              </a:rPr>
              <a:t>1</a:t>
            </a:r>
            <a:r>
              <a:rPr lang="en-SG" dirty="0">
                <a:latin typeface="Monaco" pitchFamily="2" charset="77"/>
              </a:rPr>
              <a:t>; </a:t>
            </a:r>
          </a:p>
          <a:p>
            <a:pPr>
              <a:lnSpc>
                <a:spcPct val="150000"/>
              </a:lnSpc>
            </a:pPr>
            <a:r>
              <a:rPr lang="en-SG" dirty="0">
                <a:solidFill>
                  <a:srgbClr val="3B78E7"/>
                </a:solidFill>
                <a:latin typeface="Monaco" pitchFamily="2" charset="77"/>
              </a:rPr>
              <a:t>  for</a:t>
            </a:r>
            <a:r>
              <a:rPr lang="en-SG" dirty="0">
                <a:latin typeface="Monaco" pitchFamily="2" charset="77"/>
              </a:rPr>
              <a:t> (</a:t>
            </a:r>
            <a:r>
              <a:rPr lang="en-SG" dirty="0">
                <a:solidFill>
                  <a:srgbClr val="3E61A2"/>
                </a:solidFill>
                <a:latin typeface="Monaco" pitchFamily="2" charset="77"/>
              </a:rPr>
              <a:t>long</a:t>
            </a:r>
            <a:r>
              <a:rPr lang="en-SG" dirty="0">
                <a:latin typeface="Monaco" pitchFamily="2" charset="77"/>
              </a:rPr>
              <a:t> i = </a:t>
            </a:r>
            <a:r>
              <a:rPr lang="en-SG" dirty="0">
                <a:solidFill>
                  <a:srgbClr val="E74C3C"/>
                </a:solidFill>
                <a:latin typeface="Monaco" pitchFamily="2" charset="77"/>
              </a:rPr>
              <a:t>1</a:t>
            </a:r>
            <a:r>
              <a:rPr lang="en-SG" dirty="0">
                <a:latin typeface="Monaco" pitchFamily="2" charset="77"/>
              </a:rPr>
              <a:t>; i != length; i += </a:t>
            </a:r>
            <a:r>
              <a:rPr lang="en-SG" dirty="0">
                <a:solidFill>
                  <a:srgbClr val="E74C3C"/>
                </a:solidFill>
                <a:latin typeface="Monaco" pitchFamily="2" charset="77"/>
              </a:rPr>
              <a:t>1</a:t>
            </a:r>
            <a:r>
              <a:rPr lang="en-SG" dirty="0">
                <a:latin typeface="Monaco" pitchFamily="2" charset="77"/>
              </a:rPr>
              <a:t>) { </a:t>
            </a:r>
          </a:p>
          <a:p>
            <a:pPr>
              <a:lnSpc>
                <a:spcPct val="150000"/>
              </a:lnSpc>
            </a:pPr>
            <a:r>
              <a:rPr lang="en-SG" dirty="0">
                <a:solidFill>
                  <a:srgbClr val="3B78E7"/>
                </a:solidFill>
                <a:latin typeface="Monaco" pitchFamily="2" charset="77"/>
              </a:rPr>
              <a:t>    if</a:t>
            </a:r>
            <a:r>
              <a:rPr lang="en-SG" dirty="0">
                <a:latin typeface="Monaco" pitchFamily="2" charset="77"/>
              </a:rPr>
              <a:t> (*</a:t>
            </a:r>
            <a:r>
              <a:rPr lang="en-SG" dirty="0" err="1">
                <a:latin typeface="Monaco" pitchFamily="2" charset="77"/>
              </a:rPr>
              <a:t>curr</a:t>
            </a:r>
            <a:r>
              <a:rPr lang="en-SG" dirty="0">
                <a:latin typeface="Monaco" pitchFamily="2" charset="77"/>
              </a:rPr>
              <a:t> &gt; </a:t>
            </a:r>
            <a:r>
              <a:rPr lang="en-SG" dirty="0" err="1">
                <a:latin typeface="Monaco" pitchFamily="2" charset="77"/>
              </a:rPr>
              <a:t>max_so_far</a:t>
            </a:r>
            <a:r>
              <a:rPr lang="en-SG" dirty="0">
                <a:latin typeface="Monaco" pitchFamily="2" charset="77"/>
              </a:rPr>
              <a:t>) { </a:t>
            </a:r>
          </a:p>
          <a:p>
            <a:pPr>
              <a:lnSpc>
                <a:spcPct val="150000"/>
              </a:lnSpc>
            </a:pPr>
            <a:r>
              <a:rPr lang="en-SG" dirty="0">
                <a:latin typeface="Monaco" pitchFamily="2" charset="77"/>
              </a:rPr>
              <a:t>      </a:t>
            </a:r>
            <a:r>
              <a:rPr lang="en-SG" dirty="0" err="1">
                <a:latin typeface="Monaco" pitchFamily="2" charset="77"/>
              </a:rPr>
              <a:t>max_so_far</a:t>
            </a:r>
            <a:r>
              <a:rPr lang="en-SG" dirty="0">
                <a:latin typeface="Monaco" pitchFamily="2" charset="77"/>
              </a:rPr>
              <a:t> = *</a:t>
            </a:r>
            <a:r>
              <a:rPr lang="en-SG" dirty="0" err="1">
                <a:latin typeface="Monaco" pitchFamily="2" charset="77"/>
              </a:rPr>
              <a:t>curr</a:t>
            </a:r>
            <a:r>
              <a:rPr lang="en-SG" dirty="0">
                <a:latin typeface="Monaco" pitchFamily="2" charset="77"/>
              </a:rPr>
              <a:t>; </a:t>
            </a:r>
          </a:p>
          <a:p>
            <a:pPr>
              <a:lnSpc>
                <a:spcPct val="150000"/>
              </a:lnSpc>
            </a:pPr>
            <a:r>
              <a:rPr lang="en-SG" dirty="0">
                <a:latin typeface="Monaco" pitchFamily="2" charset="77"/>
              </a:rPr>
              <a:t>    } </a:t>
            </a:r>
          </a:p>
          <a:p>
            <a:pPr>
              <a:lnSpc>
                <a:spcPct val="150000"/>
              </a:lnSpc>
            </a:pPr>
            <a:r>
              <a:rPr lang="en-SG" dirty="0">
                <a:latin typeface="Monaco" pitchFamily="2" charset="77"/>
              </a:rPr>
              <a:t>    </a:t>
            </a:r>
            <a:r>
              <a:rPr lang="en-SG" dirty="0" err="1">
                <a:latin typeface="Monaco" pitchFamily="2" charset="77"/>
              </a:rPr>
              <a:t>curr</a:t>
            </a:r>
            <a:r>
              <a:rPr lang="en-SG" dirty="0">
                <a:latin typeface="Monaco" pitchFamily="2" charset="77"/>
              </a:rPr>
              <a:t> += </a:t>
            </a:r>
            <a:r>
              <a:rPr lang="en-SG" dirty="0">
                <a:solidFill>
                  <a:srgbClr val="E74C3C"/>
                </a:solidFill>
                <a:latin typeface="Monaco" pitchFamily="2" charset="77"/>
              </a:rPr>
              <a:t>1</a:t>
            </a:r>
            <a:r>
              <a:rPr lang="en-SG" dirty="0">
                <a:latin typeface="Monaco" pitchFamily="2" charset="77"/>
              </a:rPr>
              <a:t>; </a:t>
            </a:r>
          </a:p>
          <a:p>
            <a:pPr>
              <a:lnSpc>
                <a:spcPct val="150000"/>
              </a:lnSpc>
            </a:pPr>
            <a:r>
              <a:rPr lang="en-SG" dirty="0">
                <a:latin typeface="Monaco" pitchFamily="2" charset="77"/>
              </a:rPr>
              <a:t>  }  </a:t>
            </a:r>
          </a:p>
          <a:p>
            <a:pPr>
              <a:lnSpc>
                <a:spcPct val="150000"/>
              </a:lnSpc>
            </a:pPr>
            <a:r>
              <a:rPr lang="en-SG" dirty="0">
                <a:solidFill>
                  <a:srgbClr val="3B78E7"/>
                </a:solidFill>
                <a:latin typeface="Monaco" pitchFamily="2" charset="77"/>
              </a:rPr>
              <a:t>  return</a:t>
            </a:r>
            <a:r>
              <a:rPr lang="en-SG" dirty="0">
                <a:latin typeface="Monaco" pitchFamily="2" charset="77"/>
              </a:rPr>
              <a:t> </a:t>
            </a:r>
            <a:r>
              <a:rPr lang="en-SG" dirty="0" err="1">
                <a:latin typeface="Monaco" pitchFamily="2" charset="77"/>
              </a:rPr>
              <a:t>max_so_far</a:t>
            </a:r>
            <a:r>
              <a:rPr lang="en-SG" dirty="0">
                <a:latin typeface="Monaco" pitchFamily="2" charset="77"/>
              </a:rPr>
              <a:t>; </a:t>
            </a:r>
          </a:p>
          <a:p>
            <a:pPr>
              <a:lnSpc>
                <a:spcPct val="150000"/>
              </a:lnSpc>
            </a:pPr>
            <a:r>
              <a:rPr lang="en-SG" dirty="0">
                <a:latin typeface="Monaco" pitchFamily="2" charset="77"/>
              </a:rPr>
              <a:t>}</a:t>
            </a:r>
            <a:endParaRPr lang="en-US" dirty="0">
              <a:latin typeface="Monaco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30767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0525AB22-9395-5049-8567-A4DA506DD947}"/>
              </a:ext>
            </a:extLst>
          </p:cNvPr>
          <p:cNvSpPr/>
          <p:nvPr/>
        </p:nvSpPr>
        <p:spPr>
          <a:xfrm>
            <a:off x="760396" y="1767840"/>
            <a:ext cx="1087655" cy="80210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13D48288-FF0B-C949-BF21-6431FAD818D8}"/>
              </a:ext>
            </a:extLst>
          </p:cNvPr>
          <p:cNvSpPr/>
          <p:nvPr/>
        </p:nvSpPr>
        <p:spPr>
          <a:xfrm>
            <a:off x="1848051" y="1767839"/>
            <a:ext cx="1087655" cy="80210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B23B250B-FC3B-2447-97FB-C94E721C6FC1}"/>
              </a:ext>
            </a:extLst>
          </p:cNvPr>
          <p:cNvSpPr/>
          <p:nvPr/>
        </p:nvSpPr>
        <p:spPr>
          <a:xfrm>
            <a:off x="2935706" y="1767840"/>
            <a:ext cx="1087655" cy="80210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BB085E5B-AA76-C641-9CE7-5206496DEC7A}"/>
              </a:ext>
            </a:extLst>
          </p:cNvPr>
          <p:cNvSpPr/>
          <p:nvPr/>
        </p:nvSpPr>
        <p:spPr>
          <a:xfrm>
            <a:off x="4023361" y="1767839"/>
            <a:ext cx="1087655" cy="80210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865F0A85-1E5B-934A-AB2E-F04D55C0B15A}"/>
              </a:ext>
            </a:extLst>
          </p:cNvPr>
          <p:cNvSpPr/>
          <p:nvPr/>
        </p:nvSpPr>
        <p:spPr>
          <a:xfrm>
            <a:off x="5111016" y="1767840"/>
            <a:ext cx="1087655" cy="80210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9CD5E0EF-7972-BC4D-9A1C-2A4231C20DBF}"/>
              </a:ext>
            </a:extLst>
          </p:cNvPr>
          <p:cNvSpPr/>
          <p:nvPr/>
        </p:nvSpPr>
        <p:spPr>
          <a:xfrm>
            <a:off x="6198671" y="1767839"/>
            <a:ext cx="1087655" cy="80210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F9FCBDF6-9620-8540-BFCA-E8079318D2BB}"/>
              </a:ext>
            </a:extLst>
          </p:cNvPr>
          <p:cNvSpPr/>
          <p:nvPr/>
        </p:nvSpPr>
        <p:spPr>
          <a:xfrm>
            <a:off x="7286326" y="1767840"/>
            <a:ext cx="1087655" cy="80210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70EB3C5E-242A-2640-A5B0-76E6BF278474}"/>
              </a:ext>
            </a:extLst>
          </p:cNvPr>
          <p:cNvSpPr txBox="1"/>
          <p:nvPr/>
        </p:nvSpPr>
        <p:spPr>
          <a:xfrm>
            <a:off x="995452" y="731521"/>
            <a:ext cx="617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halkduster" panose="03050602040202020205" pitchFamily="66" charset="77"/>
              </a:rPr>
              <a:t>list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xmlns="" id="{4B7C24AB-7A87-5D4C-B0F5-4110D0ACCBF4}"/>
              </a:ext>
            </a:extLst>
          </p:cNvPr>
          <p:cNvCxnSpPr>
            <a:endCxn id="13" idx="0"/>
          </p:cNvCxnSpPr>
          <p:nvPr/>
        </p:nvCxnSpPr>
        <p:spPr>
          <a:xfrm>
            <a:off x="1304223" y="1135781"/>
            <a:ext cx="1" cy="6320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5DF38BDD-C2C6-C843-A987-98D2F35E9EE1}"/>
              </a:ext>
            </a:extLst>
          </p:cNvPr>
          <p:cNvSpPr txBox="1"/>
          <p:nvPr/>
        </p:nvSpPr>
        <p:spPr>
          <a:xfrm>
            <a:off x="2050181" y="731521"/>
            <a:ext cx="743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halkduster" panose="03050602040202020205" pitchFamily="66" charset="77"/>
              </a:rPr>
              <a:t>curr</a:t>
            </a:r>
            <a:endParaRPr lang="en-US" dirty="0">
              <a:latin typeface="Chalkduster" panose="03050602040202020205" pitchFamily="66" charset="77"/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xmlns="" id="{1B213F8E-072D-6449-B9BD-87A1977B0050}"/>
              </a:ext>
            </a:extLst>
          </p:cNvPr>
          <p:cNvCxnSpPr/>
          <p:nvPr/>
        </p:nvCxnSpPr>
        <p:spPr>
          <a:xfrm>
            <a:off x="2358952" y="1135781"/>
            <a:ext cx="1" cy="6320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FD5AFD76-3A5A-E442-87B3-BF90F4BA9C55}"/>
              </a:ext>
            </a:extLst>
          </p:cNvPr>
          <p:cNvSpPr txBox="1"/>
          <p:nvPr/>
        </p:nvSpPr>
        <p:spPr>
          <a:xfrm>
            <a:off x="760396" y="3714006"/>
            <a:ext cx="2800767" cy="5001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SG" sz="2000" dirty="0" err="1">
                <a:latin typeface="Monaco" pitchFamily="2" charset="77"/>
              </a:rPr>
              <a:t>curr</a:t>
            </a:r>
            <a:r>
              <a:rPr lang="en-SG" sz="2000" dirty="0">
                <a:latin typeface="Monaco" pitchFamily="2" charset="77"/>
              </a:rPr>
              <a:t> = list + </a:t>
            </a:r>
            <a:r>
              <a:rPr lang="en-SG" sz="2000" dirty="0">
                <a:solidFill>
                  <a:srgbClr val="E74C3C"/>
                </a:solidFill>
                <a:latin typeface="Monaco" pitchFamily="2" charset="77"/>
              </a:rPr>
              <a:t>1</a:t>
            </a:r>
            <a:r>
              <a:rPr lang="en-SG" sz="2000" dirty="0">
                <a:latin typeface="Monaco" pitchFamily="2" charset="77"/>
              </a:rPr>
              <a:t>; </a:t>
            </a:r>
          </a:p>
        </p:txBody>
      </p:sp>
    </p:spTree>
    <p:extLst>
      <p:ext uri="{BB962C8B-B14F-4D97-AF65-F5344CB8AC3E}">
        <p14:creationId xmlns:p14="http://schemas.microsoft.com/office/powerpoint/2010/main" val="1655032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0525AB22-9395-5049-8567-A4DA506DD947}"/>
              </a:ext>
            </a:extLst>
          </p:cNvPr>
          <p:cNvSpPr/>
          <p:nvPr/>
        </p:nvSpPr>
        <p:spPr>
          <a:xfrm>
            <a:off x="760396" y="1767840"/>
            <a:ext cx="1087655" cy="80210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13D48288-FF0B-C949-BF21-6431FAD818D8}"/>
              </a:ext>
            </a:extLst>
          </p:cNvPr>
          <p:cNvSpPr/>
          <p:nvPr/>
        </p:nvSpPr>
        <p:spPr>
          <a:xfrm>
            <a:off x="1848051" y="1767839"/>
            <a:ext cx="1087655" cy="80210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B23B250B-FC3B-2447-97FB-C94E721C6FC1}"/>
              </a:ext>
            </a:extLst>
          </p:cNvPr>
          <p:cNvSpPr/>
          <p:nvPr/>
        </p:nvSpPr>
        <p:spPr>
          <a:xfrm>
            <a:off x="2935706" y="1767840"/>
            <a:ext cx="1087655" cy="80210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BB085E5B-AA76-C641-9CE7-5206496DEC7A}"/>
              </a:ext>
            </a:extLst>
          </p:cNvPr>
          <p:cNvSpPr/>
          <p:nvPr/>
        </p:nvSpPr>
        <p:spPr>
          <a:xfrm>
            <a:off x="4023361" y="1767839"/>
            <a:ext cx="1087655" cy="80210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865F0A85-1E5B-934A-AB2E-F04D55C0B15A}"/>
              </a:ext>
            </a:extLst>
          </p:cNvPr>
          <p:cNvSpPr/>
          <p:nvPr/>
        </p:nvSpPr>
        <p:spPr>
          <a:xfrm>
            <a:off x="5111016" y="1767840"/>
            <a:ext cx="1087655" cy="80210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9CD5E0EF-7972-BC4D-9A1C-2A4231C20DBF}"/>
              </a:ext>
            </a:extLst>
          </p:cNvPr>
          <p:cNvSpPr/>
          <p:nvPr/>
        </p:nvSpPr>
        <p:spPr>
          <a:xfrm>
            <a:off x="6198671" y="1767839"/>
            <a:ext cx="1087655" cy="80210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F9FCBDF6-9620-8540-BFCA-E8079318D2BB}"/>
              </a:ext>
            </a:extLst>
          </p:cNvPr>
          <p:cNvSpPr/>
          <p:nvPr/>
        </p:nvSpPr>
        <p:spPr>
          <a:xfrm>
            <a:off x="7286326" y="1767840"/>
            <a:ext cx="1087655" cy="80210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70EB3C5E-242A-2640-A5B0-76E6BF278474}"/>
              </a:ext>
            </a:extLst>
          </p:cNvPr>
          <p:cNvSpPr txBox="1"/>
          <p:nvPr/>
        </p:nvSpPr>
        <p:spPr>
          <a:xfrm>
            <a:off x="995452" y="731521"/>
            <a:ext cx="617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halkduster" panose="03050602040202020205" pitchFamily="66" charset="77"/>
              </a:rPr>
              <a:t>list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xmlns="" id="{4B7C24AB-7A87-5D4C-B0F5-4110D0ACCBF4}"/>
              </a:ext>
            </a:extLst>
          </p:cNvPr>
          <p:cNvCxnSpPr>
            <a:endCxn id="13" idx="0"/>
          </p:cNvCxnSpPr>
          <p:nvPr/>
        </p:nvCxnSpPr>
        <p:spPr>
          <a:xfrm>
            <a:off x="1304223" y="1135781"/>
            <a:ext cx="1" cy="6320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5DF38BDD-C2C6-C843-A987-98D2F35E9EE1}"/>
              </a:ext>
            </a:extLst>
          </p:cNvPr>
          <p:cNvSpPr txBox="1"/>
          <p:nvPr/>
        </p:nvSpPr>
        <p:spPr>
          <a:xfrm>
            <a:off x="3179871" y="731521"/>
            <a:ext cx="743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halkduster" panose="03050602040202020205" pitchFamily="66" charset="77"/>
              </a:rPr>
              <a:t>curr</a:t>
            </a:r>
            <a:endParaRPr lang="en-US" dirty="0">
              <a:latin typeface="Chalkduster" panose="03050602040202020205" pitchFamily="66" charset="77"/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xmlns="" id="{1B213F8E-072D-6449-B9BD-87A1977B0050}"/>
              </a:ext>
            </a:extLst>
          </p:cNvPr>
          <p:cNvCxnSpPr/>
          <p:nvPr/>
        </p:nvCxnSpPr>
        <p:spPr>
          <a:xfrm>
            <a:off x="3488642" y="1135781"/>
            <a:ext cx="1" cy="6320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FD5AFD76-3A5A-E442-87B3-BF90F4BA9C55}"/>
              </a:ext>
            </a:extLst>
          </p:cNvPr>
          <p:cNvSpPr txBox="1"/>
          <p:nvPr/>
        </p:nvSpPr>
        <p:spPr>
          <a:xfrm>
            <a:off x="760396" y="3714006"/>
            <a:ext cx="1723549" cy="5001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SG" sz="2000" dirty="0" err="1">
                <a:latin typeface="Monaco" pitchFamily="2" charset="77"/>
              </a:rPr>
              <a:t>curr</a:t>
            </a:r>
            <a:r>
              <a:rPr lang="en-SG" sz="2000" dirty="0">
                <a:latin typeface="Monaco" pitchFamily="2" charset="77"/>
              </a:rPr>
              <a:t> += 1;</a:t>
            </a:r>
          </a:p>
        </p:txBody>
      </p:sp>
    </p:spTree>
    <p:extLst>
      <p:ext uri="{BB962C8B-B14F-4D97-AF65-F5344CB8AC3E}">
        <p14:creationId xmlns:p14="http://schemas.microsoft.com/office/powerpoint/2010/main" val="1925065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1028700" y="685800"/>
            <a:ext cx="7200900" cy="1485900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b="1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Problem 15.3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028700" y="2289190"/>
            <a:ext cx="720090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buFontTx/>
              <a:buChar char="-"/>
            </a:pPr>
            <a:r>
              <a:rPr lang="en-US" sz="2800" dirty="0" smtClean="0"/>
              <a:t>Example of how to iterate through array with pointers instead of index</a:t>
            </a:r>
          </a:p>
          <a:p>
            <a:pPr marL="457200" indent="-457200" algn="just">
              <a:buFontTx/>
              <a:buChar char="-"/>
            </a:pPr>
            <a:endParaRPr lang="en-US" sz="2800" dirty="0" smtClean="0"/>
          </a:p>
          <a:p>
            <a:pPr marL="457200" indent="-457200" algn="just">
              <a:buFontTx/>
              <a:buChar char="-"/>
            </a:pPr>
            <a:r>
              <a:rPr lang="en-US" sz="2800" dirty="0" smtClean="0"/>
              <a:t>The key is to understand the variable </a:t>
            </a:r>
            <a:r>
              <a:rPr lang="en-US" sz="2800" dirty="0" err="1" smtClean="0"/>
              <a:t>curr</a:t>
            </a:r>
            <a:endParaRPr lang="en-US" sz="2800" dirty="0" smtClean="0"/>
          </a:p>
          <a:p>
            <a:pPr marL="914400" lvl="1" indent="-457200" algn="just">
              <a:buFontTx/>
              <a:buChar char="-"/>
            </a:pPr>
            <a:r>
              <a:rPr lang="en-US" sz="2800" dirty="0" smtClean="0"/>
              <a:t>*</a:t>
            </a:r>
            <a:r>
              <a:rPr lang="en-US" sz="2800" dirty="0" err="1" smtClean="0"/>
              <a:t>curr</a:t>
            </a:r>
            <a:r>
              <a:rPr lang="en-US" sz="2800" dirty="0" smtClean="0"/>
              <a:t> is similar to list[</a:t>
            </a:r>
            <a:r>
              <a:rPr lang="en-US" sz="2800" dirty="0" err="1" smtClean="0"/>
              <a:t>i</a:t>
            </a:r>
            <a:r>
              <a:rPr lang="en-US" sz="2800" dirty="0" smtClean="0"/>
              <a:t>]</a:t>
            </a:r>
          </a:p>
          <a:p>
            <a:pPr marL="914400" lvl="1" indent="-457200" algn="just">
              <a:buFontTx/>
              <a:buChar char="-"/>
            </a:pPr>
            <a:r>
              <a:rPr lang="en-US" sz="2800" dirty="0" err="1" smtClean="0"/>
              <a:t>curr</a:t>
            </a:r>
            <a:r>
              <a:rPr lang="en-US" sz="2800" dirty="0" smtClean="0"/>
              <a:t> += 1 is similar to </a:t>
            </a:r>
            <a:r>
              <a:rPr lang="en-US" sz="2800" dirty="0" err="1" smtClean="0"/>
              <a:t>i</a:t>
            </a:r>
            <a:r>
              <a:rPr lang="en-US" sz="2800" dirty="0" smtClean="0"/>
              <a:t> += 1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326349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Review: assignment 3</a:t>
            </a:r>
            <a:br>
              <a:rPr lang="en-US" dirty="0" smtClean="0"/>
            </a:br>
            <a:r>
              <a:rPr lang="en-US" sz="3300" dirty="0" smtClean="0"/>
              <a:t>General comments: the good</a:t>
            </a:r>
            <a:endParaRPr lang="en-US" sz="3300" dirty="0"/>
          </a:p>
        </p:txBody>
      </p:sp>
      <p:sp>
        <p:nvSpPr>
          <p:cNvPr id="4" name="Rectangle 3"/>
          <p:cNvSpPr/>
          <p:nvPr/>
        </p:nvSpPr>
        <p:spPr>
          <a:xfrm>
            <a:off x="1028700" y="2289190"/>
            <a:ext cx="72009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buFontTx/>
              <a:buChar char="-"/>
            </a:pPr>
            <a:r>
              <a:rPr lang="en-US" sz="2800" dirty="0" smtClean="0"/>
              <a:t>Well-commented code</a:t>
            </a:r>
          </a:p>
          <a:p>
            <a:pPr marL="457200" indent="-457200" algn="just">
              <a:buFontTx/>
              <a:buChar char="-"/>
            </a:pPr>
            <a:r>
              <a:rPr lang="en-US" sz="2800" dirty="0" smtClean="0"/>
              <a:t>More consistent spacing and indentation</a:t>
            </a:r>
          </a:p>
          <a:p>
            <a:pPr marL="457200" indent="-457200" algn="just">
              <a:buFontTx/>
              <a:buChar char="-"/>
            </a:pPr>
            <a:r>
              <a:rPr lang="en-US" sz="2800" dirty="0" smtClean="0"/>
              <a:t>More descriptive names</a:t>
            </a:r>
            <a:endParaRPr lang="en-US" sz="2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4705" y="4088567"/>
            <a:ext cx="1944974" cy="1944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2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Recap</a:t>
            </a:r>
            <a:br>
              <a:rPr lang="en-US" dirty="0" smtClean="0"/>
            </a:br>
            <a:r>
              <a:rPr lang="en-US" sz="3000" dirty="0" smtClean="0"/>
              <a:t>The basics: pointer</a:t>
            </a:r>
            <a:endParaRPr lang="en-US" sz="3000" dirty="0"/>
          </a:p>
        </p:txBody>
      </p:sp>
      <p:graphicFrame>
        <p:nvGraphicFramePr>
          <p:cNvPr id="31" name="Table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4219875"/>
              </p:ext>
            </p:extLst>
          </p:nvPr>
        </p:nvGraphicFramePr>
        <p:xfrm>
          <a:off x="2771936" y="2951748"/>
          <a:ext cx="1593955" cy="20148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939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402965">
                <a:tc>
                  <a:txBody>
                    <a:bodyPr/>
                    <a:lstStyle/>
                    <a:p>
                      <a:endParaRPr lang="en-US" sz="1600" dirty="0">
                        <a:ln w="38100">
                          <a:solidFill>
                            <a:schemeClr val="tx1"/>
                          </a:solidFill>
                        </a:ln>
                      </a:endParaRPr>
                    </a:p>
                  </a:txBody>
                  <a:tcPr marL="110959" marR="110959" marT="55479" marB="554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02965">
                <a:tc>
                  <a:txBody>
                    <a:bodyPr/>
                    <a:lstStyle/>
                    <a:p>
                      <a:endParaRPr lang="en-US" sz="1600">
                        <a:ln w="38100">
                          <a:solidFill>
                            <a:schemeClr val="tx1"/>
                          </a:solidFill>
                        </a:ln>
                      </a:endParaRPr>
                    </a:p>
                  </a:txBody>
                  <a:tcPr marL="110959" marR="110959" marT="55479" marB="554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02965">
                <a:tc>
                  <a:txBody>
                    <a:bodyPr/>
                    <a:lstStyle/>
                    <a:p>
                      <a:endParaRPr lang="en-US" sz="1600">
                        <a:ln w="38100">
                          <a:solidFill>
                            <a:schemeClr val="tx1"/>
                          </a:solidFill>
                        </a:ln>
                      </a:endParaRPr>
                    </a:p>
                  </a:txBody>
                  <a:tcPr marL="110959" marR="110959" marT="55479" marB="554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02965">
                <a:tc>
                  <a:txBody>
                    <a:bodyPr/>
                    <a:lstStyle/>
                    <a:p>
                      <a:endParaRPr lang="en-US" sz="1600" dirty="0">
                        <a:ln w="38100">
                          <a:solidFill>
                            <a:schemeClr val="tx1"/>
                          </a:solidFill>
                        </a:ln>
                      </a:endParaRPr>
                    </a:p>
                  </a:txBody>
                  <a:tcPr marL="110959" marR="110959" marT="55479" marB="554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02965">
                <a:tc>
                  <a:txBody>
                    <a:bodyPr/>
                    <a:lstStyle/>
                    <a:p>
                      <a:endParaRPr lang="en-US" sz="1600" dirty="0">
                        <a:ln w="38100">
                          <a:solidFill>
                            <a:schemeClr val="tx1"/>
                          </a:solidFill>
                        </a:ln>
                      </a:endParaRPr>
                    </a:p>
                  </a:txBody>
                  <a:tcPr marL="110959" marR="110959" marT="55479" marB="554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sp>
        <p:nvSpPr>
          <p:cNvPr id="32" name="TextBox 31"/>
          <p:cNvSpPr txBox="1"/>
          <p:nvPr/>
        </p:nvSpPr>
        <p:spPr>
          <a:xfrm>
            <a:off x="826964" y="2171700"/>
            <a:ext cx="190375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/>
              <a:t>Address</a:t>
            </a:r>
            <a:endParaRPr lang="en-US" sz="3000" dirty="0"/>
          </a:p>
        </p:txBody>
      </p:sp>
      <p:sp>
        <p:nvSpPr>
          <p:cNvPr id="33" name="TextBox 32"/>
          <p:cNvSpPr txBox="1"/>
          <p:nvPr/>
        </p:nvSpPr>
        <p:spPr>
          <a:xfrm>
            <a:off x="2617039" y="2155871"/>
            <a:ext cx="190375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/>
              <a:t>Data</a:t>
            </a:r>
            <a:endParaRPr lang="en-US" sz="3000" dirty="0"/>
          </a:p>
        </p:txBody>
      </p:sp>
      <p:sp>
        <p:nvSpPr>
          <p:cNvPr id="34" name="TextBox 33"/>
          <p:cNvSpPr txBox="1"/>
          <p:nvPr/>
        </p:nvSpPr>
        <p:spPr>
          <a:xfrm>
            <a:off x="826964" y="2847574"/>
            <a:ext cx="190375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/>
              <a:t>0</a:t>
            </a:r>
            <a:endParaRPr lang="en-US" sz="3000" dirty="0"/>
          </a:p>
        </p:txBody>
      </p:sp>
      <p:sp>
        <p:nvSpPr>
          <p:cNvPr id="35" name="TextBox 34"/>
          <p:cNvSpPr txBox="1"/>
          <p:nvPr/>
        </p:nvSpPr>
        <p:spPr>
          <a:xfrm>
            <a:off x="826964" y="3222307"/>
            <a:ext cx="190375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/>
              <a:t>1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826964" y="3612659"/>
            <a:ext cx="190375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/>
              <a:t>2</a:t>
            </a:r>
            <a:endParaRPr lang="en-US" sz="3000" dirty="0"/>
          </a:p>
        </p:txBody>
      </p:sp>
      <p:sp>
        <p:nvSpPr>
          <p:cNvPr id="37" name="TextBox 36"/>
          <p:cNvSpPr txBox="1"/>
          <p:nvPr/>
        </p:nvSpPr>
        <p:spPr>
          <a:xfrm>
            <a:off x="826964" y="3987392"/>
            <a:ext cx="190375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/>
              <a:t>3</a:t>
            </a:r>
            <a:endParaRPr lang="en-US" sz="3000" dirty="0"/>
          </a:p>
        </p:txBody>
      </p:sp>
      <p:sp>
        <p:nvSpPr>
          <p:cNvPr id="38" name="TextBox 37"/>
          <p:cNvSpPr txBox="1"/>
          <p:nvPr/>
        </p:nvSpPr>
        <p:spPr>
          <a:xfrm>
            <a:off x="826964" y="4412575"/>
            <a:ext cx="190375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/>
              <a:t>4</a:t>
            </a:r>
            <a:endParaRPr lang="en-US" sz="3000" dirty="0"/>
          </a:p>
        </p:txBody>
      </p:sp>
      <p:sp>
        <p:nvSpPr>
          <p:cNvPr id="39" name="TextBox 38"/>
          <p:cNvSpPr txBox="1"/>
          <p:nvPr/>
        </p:nvSpPr>
        <p:spPr>
          <a:xfrm>
            <a:off x="2647082" y="3657600"/>
            <a:ext cx="190375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/>
              <a:t>5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647081" y="4467626"/>
            <a:ext cx="190375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>
                <a:solidFill>
                  <a:srgbClr val="0070C0"/>
                </a:solidFill>
              </a:rPr>
              <a:t>2</a:t>
            </a:r>
            <a:endParaRPr lang="en-US" sz="3000" dirty="0">
              <a:solidFill>
                <a:srgbClr val="0070C0"/>
              </a:solidFill>
            </a:endParaRPr>
          </a:p>
        </p:txBody>
      </p:sp>
      <p:sp>
        <p:nvSpPr>
          <p:cNvPr id="18" name="Content Placeholder 3"/>
          <p:cNvSpPr txBox="1">
            <a:spLocks/>
          </p:cNvSpPr>
          <p:nvPr/>
        </p:nvSpPr>
        <p:spPr>
          <a:xfrm>
            <a:off x="1028700" y="5341305"/>
            <a:ext cx="7200900" cy="11644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6858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800" i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400" i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dirty="0" smtClean="0"/>
              <a:t>Alternatively, </a:t>
            </a:r>
            <a:r>
              <a:rPr lang="en-US" dirty="0" err="1" smtClean="0"/>
              <a:t>x_ptr</a:t>
            </a:r>
            <a:r>
              <a:rPr lang="en-US" dirty="0" smtClean="0"/>
              <a:t> is also known as a </a:t>
            </a:r>
            <a:r>
              <a:rPr lang="en-US" dirty="0" smtClean="0">
                <a:solidFill>
                  <a:srgbClr val="FF0000"/>
                </a:solidFill>
              </a:rPr>
              <a:t>pointer</a:t>
            </a:r>
          </a:p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dirty="0" smtClean="0">
                <a:sym typeface="Wingdings"/>
              </a:rPr>
              <a:t> </a:t>
            </a:r>
            <a:r>
              <a:rPr lang="en-US" dirty="0" err="1" smtClean="0"/>
              <a:t>x_ptr</a:t>
            </a:r>
            <a:r>
              <a:rPr lang="en-US" dirty="0" smtClean="0"/>
              <a:t> has type long *  </a:t>
            </a:r>
            <a:endParaRPr lang="en-US" dirty="0"/>
          </a:p>
        </p:txBody>
      </p:sp>
      <p:cxnSp>
        <p:nvCxnSpPr>
          <p:cNvPr id="26" name="Curved Connector 25"/>
          <p:cNvCxnSpPr>
            <a:endCxn id="39" idx="1"/>
          </p:cNvCxnSpPr>
          <p:nvPr/>
        </p:nvCxnSpPr>
        <p:spPr>
          <a:xfrm rot="16200000" flipV="1">
            <a:off x="2616843" y="3964839"/>
            <a:ext cx="861137" cy="800658"/>
          </a:xfrm>
          <a:prstGeom prst="curvedConnector4">
            <a:avLst>
              <a:gd name="adj1" fmla="val 6065"/>
              <a:gd name="adj2" fmla="val 151019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/>
          <p:cNvSpPr/>
          <p:nvPr/>
        </p:nvSpPr>
        <p:spPr>
          <a:xfrm>
            <a:off x="4747557" y="3565267"/>
            <a:ext cx="348204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600" dirty="0" smtClean="0">
                <a:solidFill>
                  <a:srgbClr val="FF0000"/>
                </a:solidFill>
              </a:rPr>
              <a:t>long *</a:t>
            </a:r>
            <a:r>
              <a:rPr lang="en-US" sz="3600" dirty="0" err="1" smtClean="0"/>
              <a:t>x_ptr</a:t>
            </a:r>
            <a:r>
              <a:rPr lang="en-US" sz="3600" dirty="0" smtClean="0"/>
              <a:t> = &amp;x;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885020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Review: assignment 3</a:t>
            </a:r>
            <a:br>
              <a:rPr lang="en-US" dirty="0" smtClean="0"/>
            </a:br>
            <a:r>
              <a:rPr lang="en-US" sz="3000" dirty="0" smtClean="0"/>
              <a:t>General comments: type casting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1992" y="2540000"/>
            <a:ext cx="6394315" cy="8636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1992" y="4522678"/>
            <a:ext cx="5255004" cy="63393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92346" y="3771900"/>
            <a:ext cx="72009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800" dirty="0" smtClean="0"/>
              <a:t>From CS1010 </a:t>
            </a:r>
            <a:r>
              <a:rPr lang="en-US" sz="2800" smtClean="0"/>
              <a:t>library documentation: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960176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Review: assignment 3</a:t>
            </a:r>
            <a:br>
              <a:rPr lang="en-US" dirty="0" smtClean="0"/>
            </a:br>
            <a:r>
              <a:rPr lang="en-US" sz="3000" dirty="0" smtClean="0"/>
              <a:t>General comments: over-commenting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300" y="2882900"/>
            <a:ext cx="7973016" cy="1164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633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Review: assignment 3</a:t>
            </a:r>
            <a:br>
              <a:rPr lang="en-US" dirty="0" smtClean="0"/>
            </a:br>
            <a:r>
              <a:rPr lang="en-US" sz="3000" dirty="0" err="1" smtClean="0"/>
              <a:t>kendall.c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028700" y="3383472"/>
            <a:ext cx="7200900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dirty="0" smtClean="0"/>
              <a:t>How did </a:t>
            </a:r>
            <a:r>
              <a:rPr lang="en-US" sz="4400" smtClean="0"/>
              <a:t>you solve it?</a:t>
            </a:r>
            <a:endParaRPr lang="en-US" sz="4400" dirty="0" smtClean="0"/>
          </a:p>
          <a:p>
            <a:pPr algn="ctr"/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857899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Review: assignment 3</a:t>
            </a:r>
            <a:br>
              <a:rPr lang="en-US" dirty="0" smtClean="0"/>
            </a:br>
            <a:r>
              <a:rPr lang="en-US" sz="3000" dirty="0" err="1" smtClean="0"/>
              <a:t>kendall.c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028700" y="2289190"/>
            <a:ext cx="7200900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800" dirty="0" smtClean="0"/>
              <a:t>Strategy: count no. of inversions (elements with lower rank but behind current element)</a:t>
            </a:r>
          </a:p>
          <a:p>
            <a:pPr algn="just"/>
            <a:endParaRPr lang="en-US" sz="2800" dirty="0"/>
          </a:p>
          <a:p>
            <a:pPr algn="just"/>
            <a:r>
              <a:rPr lang="en-US" sz="2800" dirty="0" smtClean="0"/>
              <a:t>e.g.       2    3     1</a:t>
            </a:r>
          </a:p>
          <a:p>
            <a:pPr algn="just"/>
            <a:endParaRPr lang="en-US" sz="2800" dirty="0"/>
          </a:p>
          <a:p>
            <a:pPr algn="just"/>
            <a:r>
              <a:rPr lang="en-US" sz="2800" dirty="0" smtClean="0"/>
              <a:t>For 1</a:t>
            </a:r>
            <a:r>
              <a:rPr lang="en-US" sz="2800" baseline="30000" dirty="0" smtClean="0"/>
              <a:t>st</a:t>
            </a:r>
            <a:r>
              <a:rPr lang="en-US" sz="2800" dirty="0" smtClean="0"/>
              <a:t> element (2): 1 element inverted (1)</a:t>
            </a:r>
          </a:p>
          <a:p>
            <a:pPr algn="just"/>
            <a:r>
              <a:rPr lang="en-US" sz="2800" dirty="0" smtClean="0"/>
              <a:t>For 2</a:t>
            </a:r>
            <a:r>
              <a:rPr lang="en-US" sz="2800" baseline="30000" dirty="0" smtClean="0"/>
              <a:t>nd</a:t>
            </a:r>
            <a:r>
              <a:rPr lang="en-US" sz="2800" dirty="0" smtClean="0"/>
              <a:t> element (3): 1 element inverted (1)</a:t>
            </a:r>
          </a:p>
          <a:p>
            <a:pPr algn="just"/>
            <a:r>
              <a:rPr lang="en-US" sz="2800" dirty="0" smtClean="0"/>
              <a:t>For 3</a:t>
            </a:r>
            <a:r>
              <a:rPr lang="en-US" sz="2800" baseline="30000" dirty="0" smtClean="0"/>
              <a:t>rd</a:t>
            </a:r>
            <a:r>
              <a:rPr lang="en-US" sz="2800" dirty="0" smtClean="0"/>
              <a:t> element (1): 0 element inverted</a:t>
            </a:r>
          </a:p>
          <a:p>
            <a:pPr algn="just"/>
            <a:r>
              <a:rPr lang="en-US" sz="2800" dirty="0" smtClean="0"/>
              <a:t>Sum and divide by total combinations </a:t>
            </a:r>
          </a:p>
          <a:p>
            <a:pPr algn="just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047978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Review: assignment 3</a:t>
            </a:r>
            <a:br>
              <a:rPr lang="en-US" dirty="0" smtClean="0"/>
            </a:br>
            <a:r>
              <a:rPr lang="en-US" sz="3000" dirty="0" err="1" smtClean="0"/>
              <a:t>countingsort.c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028700" y="2289190"/>
            <a:ext cx="720090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800" dirty="0" smtClean="0"/>
              <a:t>Common (</a:t>
            </a:r>
            <a:r>
              <a:rPr lang="en-US" sz="2800" dirty="0" err="1" smtClean="0">
                <a:solidFill>
                  <a:srgbClr val="FF0000"/>
                </a:solidFill>
              </a:rPr>
              <a:t>penalised</a:t>
            </a:r>
            <a:r>
              <a:rPr lang="en-US" sz="2800" dirty="0" smtClean="0"/>
              <a:t>) approach:</a:t>
            </a:r>
          </a:p>
          <a:p>
            <a:pPr marL="514350" indent="-514350" algn="just">
              <a:buAutoNum type="arabicPeriod"/>
            </a:pPr>
            <a:r>
              <a:rPr lang="en-US" sz="2800" dirty="0" smtClean="0"/>
              <a:t>For each number x from 1 to </a:t>
            </a:r>
            <a:r>
              <a:rPr lang="en-US" sz="2800" dirty="0" err="1" smtClean="0"/>
              <a:t>max_num</a:t>
            </a:r>
            <a:r>
              <a:rPr lang="en-US" sz="2800" dirty="0" smtClean="0"/>
              <a:t>, go through the array once</a:t>
            </a:r>
          </a:p>
          <a:p>
            <a:pPr marL="514350" indent="-514350" algn="just">
              <a:buAutoNum type="arabicPeriod"/>
            </a:pPr>
            <a:r>
              <a:rPr lang="en-US" sz="2800" dirty="0" smtClean="0"/>
              <a:t>If there is a number in the array that is equal to x, print it out</a:t>
            </a:r>
          </a:p>
          <a:p>
            <a:pPr algn="just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540495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Review: assignment 3</a:t>
            </a:r>
            <a:br>
              <a:rPr lang="en-US" dirty="0" smtClean="0"/>
            </a:br>
            <a:r>
              <a:rPr lang="en-US" sz="3000" dirty="0" err="1" smtClean="0"/>
              <a:t>countingsort.c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028700" y="2289190"/>
            <a:ext cx="72009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800" dirty="0" smtClean="0"/>
              <a:t>Common (</a:t>
            </a:r>
            <a:r>
              <a:rPr lang="en-US" sz="2800" dirty="0" err="1" smtClean="0">
                <a:solidFill>
                  <a:srgbClr val="FF0000"/>
                </a:solidFill>
              </a:rPr>
              <a:t>penalised</a:t>
            </a:r>
            <a:r>
              <a:rPr lang="en-US" sz="2800" dirty="0" smtClean="0"/>
              <a:t>) approach:</a:t>
            </a:r>
          </a:p>
          <a:p>
            <a:pPr marL="514350" indent="-514350" algn="just">
              <a:buAutoNum type="arabicPeriod"/>
            </a:pPr>
            <a:r>
              <a:rPr lang="en-US" sz="2800" dirty="0" smtClean="0"/>
              <a:t>For each number x from 1 to </a:t>
            </a:r>
            <a:r>
              <a:rPr lang="en-US" sz="2800" dirty="0" err="1" smtClean="0"/>
              <a:t>max_num</a:t>
            </a:r>
            <a:r>
              <a:rPr lang="en-US" sz="2800" dirty="0" smtClean="0"/>
              <a:t>, go through the array once</a:t>
            </a:r>
          </a:p>
          <a:p>
            <a:pPr marL="514350" indent="-514350" algn="just">
              <a:buAutoNum type="arabicPeriod"/>
            </a:pPr>
            <a:r>
              <a:rPr lang="en-US" sz="2800" dirty="0" smtClean="0"/>
              <a:t>If there is a number in the array that is equal to x, print it out</a:t>
            </a:r>
          </a:p>
          <a:p>
            <a:pPr marL="514350" indent="-514350" algn="just">
              <a:buAutoNum type="arabicPeriod"/>
            </a:pPr>
            <a:endParaRPr lang="en-US" sz="2800" dirty="0" smtClean="0"/>
          </a:p>
          <a:p>
            <a:pPr algn="just"/>
            <a:r>
              <a:rPr lang="en-US" sz="2800" dirty="0" smtClean="0">
                <a:solidFill>
                  <a:srgbClr val="FF0000"/>
                </a:solidFill>
              </a:rPr>
              <a:t>If </a:t>
            </a:r>
            <a:r>
              <a:rPr lang="en-US" sz="2800" dirty="0" smtClean="0">
                <a:solidFill>
                  <a:srgbClr val="FF0000"/>
                </a:solidFill>
              </a:rPr>
              <a:t>k is the max number, and the array has N elements, the program will run in O(</a:t>
            </a:r>
            <a:r>
              <a:rPr lang="en-US" sz="2800" dirty="0" err="1" smtClean="0">
                <a:solidFill>
                  <a:srgbClr val="FF0000"/>
                </a:solidFill>
              </a:rPr>
              <a:t>kN</a:t>
            </a:r>
            <a:r>
              <a:rPr lang="en-US" sz="2800" dirty="0" smtClean="0">
                <a:solidFill>
                  <a:srgbClr val="FF0000"/>
                </a:solidFill>
              </a:rPr>
              <a:t>) time</a:t>
            </a:r>
          </a:p>
          <a:p>
            <a:pPr algn="just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054586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Review: assignment 3</a:t>
            </a:r>
            <a:br>
              <a:rPr lang="en-US" dirty="0" smtClean="0"/>
            </a:br>
            <a:r>
              <a:rPr lang="en-US" sz="3000" dirty="0" err="1" smtClean="0"/>
              <a:t>countingsort.c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543" b="1398"/>
          <a:stretch/>
        </p:blipFill>
        <p:spPr>
          <a:xfrm>
            <a:off x="1028700" y="2878666"/>
            <a:ext cx="7784956" cy="1507067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1879598" y="3674535"/>
            <a:ext cx="2540001" cy="8551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36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Review: assignment 3</a:t>
            </a:r>
            <a:br>
              <a:rPr lang="en-US" dirty="0" smtClean="0"/>
            </a:br>
            <a:r>
              <a:rPr lang="en-US" sz="3000" dirty="0" err="1"/>
              <a:t>countingsort.c</a:t>
            </a:r>
            <a:endParaRPr lang="en-US" sz="3000" dirty="0"/>
          </a:p>
        </p:txBody>
      </p:sp>
      <p:sp>
        <p:nvSpPr>
          <p:cNvPr id="3" name="Rectangle 2"/>
          <p:cNvSpPr/>
          <p:nvPr/>
        </p:nvSpPr>
        <p:spPr>
          <a:xfrm>
            <a:off x="1028700" y="2289190"/>
            <a:ext cx="7200900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800" dirty="0" smtClean="0"/>
              <a:t>Correct approach:</a:t>
            </a:r>
          </a:p>
          <a:p>
            <a:pPr marL="514350" indent="-514350" algn="just">
              <a:buAutoNum type="arabicPeriod"/>
            </a:pPr>
            <a:r>
              <a:rPr lang="en-US" sz="2800" dirty="0" smtClean="0"/>
              <a:t>Create another array A</a:t>
            </a:r>
          </a:p>
          <a:p>
            <a:pPr marL="514350" indent="-514350" algn="just">
              <a:buAutoNum type="arabicPeriod"/>
            </a:pPr>
            <a:r>
              <a:rPr lang="en-US" sz="2800" dirty="0" smtClean="0"/>
              <a:t>For each number x in the original input array, keep track of its count using the new array A</a:t>
            </a:r>
          </a:p>
          <a:p>
            <a:pPr marL="514350" indent="-514350" algn="just">
              <a:buAutoNum type="arabicPeriod"/>
            </a:pPr>
            <a:r>
              <a:rPr lang="en-US" sz="2800" dirty="0" smtClean="0"/>
              <a:t>For each number y in array A, print y the number of times it has appeared </a:t>
            </a:r>
          </a:p>
          <a:p>
            <a:pPr marL="514350" indent="-514350" algn="just">
              <a:buAutoNum type="arabicPeriod"/>
            </a:pPr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1181312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028700" y="685800"/>
            <a:ext cx="7200900" cy="1485900"/>
          </a:xfrm>
        </p:spPr>
        <p:txBody>
          <a:bodyPr/>
          <a:lstStyle/>
          <a:p>
            <a:r>
              <a:rPr lang="en-US" dirty="0" smtClean="0"/>
              <a:t>Review: assignment 3</a:t>
            </a:r>
            <a:br>
              <a:rPr lang="en-US" dirty="0" smtClean="0"/>
            </a:br>
            <a:r>
              <a:rPr lang="en-US" sz="3000" dirty="0" err="1"/>
              <a:t>countingsort.c</a:t>
            </a:r>
            <a:endParaRPr lang="en-US" sz="3000" dirty="0"/>
          </a:p>
        </p:txBody>
      </p:sp>
      <p:sp>
        <p:nvSpPr>
          <p:cNvPr id="7" name="Rectangle 6"/>
          <p:cNvSpPr/>
          <p:nvPr/>
        </p:nvSpPr>
        <p:spPr>
          <a:xfrm>
            <a:off x="1028700" y="1910090"/>
            <a:ext cx="72009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800" smtClean="0"/>
              <a:t>Original input:</a:t>
            </a:r>
            <a:endParaRPr lang="en-US" sz="2800" dirty="0" smtClean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7917088"/>
              </p:ext>
            </p:extLst>
          </p:nvPr>
        </p:nvGraphicFramePr>
        <p:xfrm>
          <a:off x="1581150" y="2625595"/>
          <a:ext cx="6096000" cy="396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5</a:t>
                      </a:r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5</a:t>
                      </a:r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3</a:t>
                      </a:r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2</a:t>
                      </a:r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4</a:t>
                      </a:r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2</a:t>
                      </a:r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9" name="Rectangle 8"/>
          <p:cNvSpPr/>
          <p:nvPr/>
        </p:nvSpPr>
        <p:spPr>
          <a:xfrm>
            <a:off x="1028700" y="3548207"/>
            <a:ext cx="72009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800" dirty="0" smtClean="0"/>
              <a:t>New counting array: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0021201"/>
              </p:ext>
            </p:extLst>
          </p:nvPr>
        </p:nvGraphicFramePr>
        <p:xfrm>
          <a:off x="1581150" y="4387939"/>
          <a:ext cx="6096000" cy="396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13329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028700" y="685800"/>
            <a:ext cx="7200900" cy="1485900"/>
          </a:xfrm>
        </p:spPr>
        <p:txBody>
          <a:bodyPr/>
          <a:lstStyle/>
          <a:p>
            <a:r>
              <a:rPr lang="en-US" dirty="0" smtClean="0"/>
              <a:t>Review: assignment 3</a:t>
            </a:r>
            <a:br>
              <a:rPr lang="en-US" dirty="0" smtClean="0"/>
            </a:br>
            <a:r>
              <a:rPr lang="en-US" sz="3000" dirty="0" err="1"/>
              <a:t>countingsort.c</a:t>
            </a:r>
            <a:endParaRPr lang="en-US" sz="3000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8181917"/>
              </p:ext>
            </p:extLst>
          </p:nvPr>
        </p:nvGraphicFramePr>
        <p:xfrm>
          <a:off x="1581150" y="2625595"/>
          <a:ext cx="6096000" cy="396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rgbClr val="FF0000"/>
                          </a:solidFill>
                        </a:rPr>
                        <a:t>5</a:t>
                      </a:r>
                      <a:endParaRPr lang="en-US" sz="20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5</a:t>
                      </a:r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3</a:t>
                      </a:r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2</a:t>
                      </a:r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4</a:t>
                      </a:r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2</a:t>
                      </a:r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6552676"/>
              </p:ext>
            </p:extLst>
          </p:nvPr>
        </p:nvGraphicFramePr>
        <p:xfrm>
          <a:off x="1581150" y="4387939"/>
          <a:ext cx="6096000" cy="396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1908435" y="5336498"/>
            <a:ext cx="54414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5 </a:t>
            </a:r>
            <a:r>
              <a:rPr lang="en-US" sz="3200" dirty="0" smtClean="0">
                <a:sym typeface="Wingdings"/>
              </a:rPr>
              <a:t> count[4] </a:t>
            </a:r>
            <a:r>
              <a:rPr lang="en-US" sz="3200" smtClean="0">
                <a:sym typeface="Wingdings"/>
              </a:rPr>
              <a:t>= count[4] + 1</a:t>
            </a:r>
            <a:endParaRPr lang="en-US" sz="3200"/>
          </a:p>
        </p:txBody>
      </p:sp>
    </p:spTree>
    <p:extLst>
      <p:ext uri="{BB962C8B-B14F-4D97-AF65-F5344CB8AC3E}">
        <p14:creationId xmlns:p14="http://schemas.microsoft.com/office/powerpoint/2010/main" val="1759213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Recap</a:t>
            </a:r>
            <a:br>
              <a:rPr lang="en-US" dirty="0" smtClean="0"/>
            </a:br>
            <a:r>
              <a:rPr lang="en-US" sz="3000" dirty="0" smtClean="0"/>
              <a:t>The basics: all together</a:t>
            </a:r>
            <a:endParaRPr lang="en-US" sz="3000" dirty="0"/>
          </a:p>
        </p:txBody>
      </p:sp>
      <p:sp>
        <p:nvSpPr>
          <p:cNvPr id="18" name="Content Placeholder 3"/>
          <p:cNvSpPr txBox="1">
            <a:spLocks/>
          </p:cNvSpPr>
          <p:nvPr/>
        </p:nvSpPr>
        <p:spPr>
          <a:xfrm>
            <a:off x="1028700" y="5561351"/>
            <a:ext cx="7200900" cy="9443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6858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800" i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400" i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dirty="0" smtClean="0"/>
              <a:t>Which is correct?</a:t>
            </a:r>
            <a:endParaRPr lang="en-US" dirty="0"/>
          </a:p>
        </p:txBody>
      </p:sp>
      <p:sp>
        <p:nvSpPr>
          <p:cNvPr id="44" name="Rectangle 43"/>
          <p:cNvSpPr/>
          <p:nvPr/>
        </p:nvSpPr>
        <p:spPr>
          <a:xfrm>
            <a:off x="2888128" y="2291103"/>
            <a:ext cx="348204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600" dirty="0" smtClean="0"/>
              <a:t>long *</a:t>
            </a:r>
            <a:r>
              <a:rPr lang="en-US" sz="3600" dirty="0" err="1" smtClean="0"/>
              <a:t>x_ptr</a:t>
            </a:r>
            <a:r>
              <a:rPr lang="en-US" sz="3600" dirty="0" smtClean="0"/>
              <a:t> = &amp;x;</a:t>
            </a:r>
            <a:endParaRPr lang="en-US" sz="3600" dirty="0"/>
          </a:p>
        </p:txBody>
      </p:sp>
      <p:sp>
        <p:nvSpPr>
          <p:cNvPr id="16" name="Rectangle 15"/>
          <p:cNvSpPr/>
          <p:nvPr/>
        </p:nvSpPr>
        <p:spPr>
          <a:xfrm>
            <a:off x="1217094" y="3867829"/>
            <a:ext cx="2476960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600" dirty="0" smtClean="0"/>
              <a:t>long *</a:t>
            </a:r>
            <a:r>
              <a:rPr lang="en-US" sz="3600" dirty="0" err="1" smtClean="0"/>
              <a:t>x_ptr</a:t>
            </a:r>
            <a:r>
              <a:rPr lang="en-US" sz="3600" dirty="0" smtClean="0"/>
              <a:t>;</a:t>
            </a:r>
          </a:p>
          <a:p>
            <a:pPr algn="ctr"/>
            <a:r>
              <a:rPr lang="en-US" sz="3600" dirty="0" err="1" smtClean="0"/>
              <a:t>x_ptr</a:t>
            </a:r>
            <a:r>
              <a:rPr lang="en-US" sz="3600" dirty="0" smtClean="0"/>
              <a:t> = &amp;x;</a:t>
            </a:r>
            <a:endParaRPr lang="en-US" sz="3600" dirty="0"/>
          </a:p>
        </p:txBody>
      </p:sp>
      <p:sp>
        <p:nvSpPr>
          <p:cNvPr id="17" name="TextBox 16"/>
          <p:cNvSpPr txBox="1"/>
          <p:nvPr/>
        </p:nvSpPr>
        <p:spPr>
          <a:xfrm>
            <a:off x="1503698" y="3244450"/>
            <a:ext cx="190375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/>
              <a:t>Option A</a:t>
            </a:r>
            <a:endParaRPr lang="en-US" sz="3000" dirty="0"/>
          </a:p>
        </p:txBody>
      </p:sp>
      <p:sp>
        <p:nvSpPr>
          <p:cNvPr id="19" name="Rectangle 18"/>
          <p:cNvSpPr/>
          <p:nvPr/>
        </p:nvSpPr>
        <p:spPr>
          <a:xfrm>
            <a:off x="5098028" y="3867829"/>
            <a:ext cx="2544287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600" dirty="0" smtClean="0"/>
              <a:t>long *</a:t>
            </a:r>
            <a:r>
              <a:rPr lang="en-US" sz="3600" dirty="0" err="1" smtClean="0"/>
              <a:t>x_ptr</a:t>
            </a:r>
            <a:r>
              <a:rPr lang="en-US" sz="3600" dirty="0" smtClean="0"/>
              <a:t>;</a:t>
            </a:r>
          </a:p>
          <a:p>
            <a:pPr algn="ctr"/>
            <a:r>
              <a:rPr lang="en-US" sz="3600" dirty="0" smtClean="0"/>
              <a:t>*</a:t>
            </a:r>
            <a:r>
              <a:rPr lang="en-US" sz="3600" dirty="0" err="1" smtClean="0"/>
              <a:t>x_ptr</a:t>
            </a:r>
            <a:r>
              <a:rPr lang="en-US" sz="3600" dirty="0" smtClean="0"/>
              <a:t> = &amp;x;</a:t>
            </a:r>
            <a:endParaRPr lang="en-US" sz="3600" dirty="0"/>
          </a:p>
        </p:txBody>
      </p:sp>
      <p:sp>
        <p:nvSpPr>
          <p:cNvPr id="20" name="TextBox 19"/>
          <p:cNvSpPr txBox="1"/>
          <p:nvPr/>
        </p:nvSpPr>
        <p:spPr>
          <a:xfrm>
            <a:off x="5418295" y="3244450"/>
            <a:ext cx="190375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/>
              <a:t>Option B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1487917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028700" y="685800"/>
            <a:ext cx="7200900" cy="1485900"/>
          </a:xfrm>
        </p:spPr>
        <p:txBody>
          <a:bodyPr/>
          <a:lstStyle/>
          <a:p>
            <a:r>
              <a:rPr lang="en-US" dirty="0" smtClean="0"/>
              <a:t>Review: assignment 3</a:t>
            </a:r>
            <a:br>
              <a:rPr lang="en-US" dirty="0" smtClean="0"/>
            </a:br>
            <a:r>
              <a:rPr lang="en-US" sz="3000" dirty="0" err="1"/>
              <a:t>countingsort.c</a:t>
            </a:r>
            <a:endParaRPr lang="en-US" sz="3000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970045"/>
              </p:ext>
            </p:extLst>
          </p:nvPr>
        </p:nvGraphicFramePr>
        <p:xfrm>
          <a:off x="1581150" y="2625595"/>
          <a:ext cx="6096000" cy="396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rgbClr val="FF0000"/>
                          </a:solidFill>
                        </a:rPr>
                        <a:t>5</a:t>
                      </a:r>
                      <a:endParaRPr lang="en-US" sz="20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rgbClr val="FF0000"/>
                          </a:solidFill>
                        </a:rPr>
                        <a:t>5</a:t>
                      </a:r>
                      <a:endParaRPr lang="en-US" sz="20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3</a:t>
                      </a:r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2</a:t>
                      </a:r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4</a:t>
                      </a:r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2</a:t>
                      </a:r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4441053"/>
              </p:ext>
            </p:extLst>
          </p:nvPr>
        </p:nvGraphicFramePr>
        <p:xfrm>
          <a:off x="1581150" y="4387939"/>
          <a:ext cx="6096000" cy="396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2</a:t>
                      </a:r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1908435" y="5336498"/>
            <a:ext cx="54414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5 </a:t>
            </a:r>
            <a:r>
              <a:rPr lang="en-US" sz="3200" dirty="0" smtClean="0">
                <a:sym typeface="Wingdings"/>
              </a:rPr>
              <a:t> count[4] = count[4] + 1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45079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028700" y="685800"/>
            <a:ext cx="7200900" cy="1485900"/>
          </a:xfrm>
        </p:spPr>
        <p:txBody>
          <a:bodyPr/>
          <a:lstStyle/>
          <a:p>
            <a:r>
              <a:rPr lang="en-US" dirty="0" smtClean="0"/>
              <a:t>Review: assignment 3</a:t>
            </a:r>
            <a:br>
              <a:rPr lang="en-US" dirty="0" smtClean="0"/>
            </a:br>
            <a:r>
              <a:rPr lang="en-US" sz="3000" dirty="0" err="1"/>
              <a:t>countingsort.c</a:t>
            </a:r>
            <a:endParaRPr lang="en-US" sz="3000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216257"/>
              </p:ext>
            </p:extLst>
          </p:nvPr>
        </p:nvGraphicFramePr>
        <p:xfrm>
          <a:off x="1581150" y="2625595"/>
          <a:ext cx="6096000" cy="396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rgbClr val="FF0000"/>
                          </a:solidFill>
                        </a:rPr>
                        <a:t>5</a:t>
                      </a:r>
                      <a:endParaRPr lang="en-US" sz="20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rgbClr val="FF0000"/>
                          </a:solidFill>
                        </a:rPr>
                        <a:t>5</a:t>
                      </a:r>
                      <a:endParaRPr lang="en-US" sz="20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rgbClr val="FF0000"/>
                          </a:solidFill>
                        </a:rPr>
                        <a:t>3</a:t>
                      </a:r>
                      <a:endParaRPr lang="en-US" sz="20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2</a:t>
                      </a:r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4</a:t>
                      </a:r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2</a:t>
                      </a:r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3481603"/>
              </p:ext>
            </p:extLst>
          </p:nvPr>
        </p:nvGraphicFramePr>
        <p:xfrm>
          <a:off x="1581150" y="4387939"/>
          <a:ext cx="6096000" cy="396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2</a:t>
                      </a:r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1908435" y="5336498"/>
            <a:ext cx="54414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3</a:t>
            </a:r>
            <a:r>
              <a:rPr lang="en-US" sz="3200" dirty="0" smtClean="0"/>
              <a:t> </a:t>
            </a:r>
            <a:r>
              <a:rPr lang="en-US" sz="3200" dirty="0" smtClean="0">
                <a:sym typeface="Wingdings"/>
              </a:rPr>
              <a:t> count[2] = count[2] + 1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682282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028700" y="685800"/>
            <a:ext cx="7200900" cy="1485900"/>
          </a:xfrm>
        </p:spPr>
        <p:txBody>
          <a:bodyPr/>
          <a:lstStyle/>
          <a:p>
            <a:r>
              <a:rPr lang="en-US" dirty="0" smtClean="0"/>
              <a:t>Review: assignment 3</a:t>
            </a:r>
            <a:br>
              <a:rPr lang="en-US" dirty="0" smtClean="0"/>
            </a:br>
            <a:r>
              <a:rPr lang="en-US" sz="3000" dirty="0" err="1"/>
              <a:t>countingsort.c</a:t>
            </a:r>
            <a:endParaRPr lang="en-US" sz="3000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6798127"/>
              </p:ext>
            </p:extLst>
          </p:nvPr>
        </p:nvGraphicFramePr>
        <p:xfrm>
          <a:off x="1581150" y="2559139"/>
          <a:ext cx="6096000" cy="396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2</a:t>
                      </a:r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2</a:t>
                      </a:r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1133631" y="3818186"/>
            <a:ext cx="72009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mr-IN" sz="2800" dirty="0" smtClean="0"/>
              <a:t>…</a:t>
            </a:r>
            <a:r>
              <a:rPr lang="en-US" sz="2800" dirty="0" smtClean="0"/>
              <a:t>and so on, then print the numbers accordingly</a:t>
            </a:r>
          </a:p>
        </p:txBody>
      </p:sp>
      <p:sp>
        <p:nvSpPr>
          <p:cNvPr id="7" name="Rectangle 6"/>
          <p:cNvSpPr/>
          <p:nvPr/>
        </p:nvSpPr>
        <p:spPr>
          <a:xfrm>
            <a:off x="1028700" y="4991802"/>
            <a:ext cx="742762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800" dirty="0">
                <a:solidFill>
                  <a:srgbClr val="FF0000"/>
                </a:solidFill>
              </a:rPr>
              <a:t>If </a:t>
            </a:r>
            <a:r>
              <a:rPr lang="en-US" sz="2800" dirty="0" smtClean="0">
                <a:solidFill>
                  <a:srgbClr val="FF0000"/>
                </a:solidFill>
              </a:rPr>
              <a:t>k </a:t>
            </a:r>
            <a:r>
              <a:rPr lang="en-US" sz="2800" dirty="0" smtClean="0">
                <a:solidFill>
                  <a:srgbClr val="FF0000"/>
                </a:solidFill>
              </a:rPr>
              <a:t>is the max number, </a:t>
            </a:r>
            <a:r>
              <a:rPr lang="en-US" sz="2800" dirty="0">
                <a:solidFill>
                  <a:srgbClr val="FF0000"/>
                </a:solidFill>
              </a:rPr>
              <a:t>and the array has N elements, the program will run in </a:t>
            </a:r>
            <a:r>
              <a:rPr lang="en-US" sz="2800" dirty="0" smtClean="0">
                <a:solidFill>
                  <a:srgbClr val="FF0000"/>
                </a:solidFill>
              </a:rPr>
              <a:t>O(k + N) time</a:t>
            </a:r>
            <a:endParaRPr 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7734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</a:majorFont>
      <a:minorFont>
        <a:latin typeface="Franklin Gothic Book" panose="020B0503020102020204"/>
        <a:ea typeface=""/>
        <a:cs typeface="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Crop</Template>
  <TotalTime>2747</TotalTime>
  <Words>3653</Words>
  <Application>Microsoft Macintosh PowerPoint</Application>
  <PresentationFormat>On-screen Show (4:3)</PresentationFormat>
  <Paragraphs>1003</Paragraphs>
  <Slides>92</Slides>
  <Notes>42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92</vt:i4>
      </vt:variant>
    </vt:vector>
  </HeadingPairs>
  <TitlesOfParts>
    <vt:vector size="100" baseType="lpstr">
      <vt:lpstr>Calibri</vt:lpstr>
      <vt:lpstr>Chalkduster</vt:lpstr>
      <vt:lpstr>Franklin Gothic Book</vt:lpstr>
      <vt:lpstr>Mangal</vt:lpstr>
      <vt:lpstr>Menlo</vt:lpstr>
      <vt:lpstr>Monaco</vt:lpstr>
      <vt:lpstr>Wingdings</vt:lpstr>
      <vt:lpstr>Crop</vt:lpstr>
      <vt:lpstr>Tutorial 6 Group C10</vt:lpstr>
      <vt:lpstr>Plans for today</vt:lpstr>
      <vt:lpstr>Recap The basics</vt:lpstr>
      <vt:lpstr>Recap The basics</vt:lpstr>
      <vt:lpstr>Recap The basics: address-of operator</vt:lpstr>
      <vt:lpstr>Recap The basics: deference operator</vt:lpstr>
      <vt:lpstr>Recap The basics: deference operator</vt:lpstr>
      <vt:lpstr>Recap The basics: pointer</vt:lpstr>
      <vt:lpstr>Recap The basics: all together</vt:lpstr>
      <vt:lpstr>Recap The basics: all together</vt:lpstr>
      <vt:lpstr>Recap Array: declaration</vt:lpstr>
      <vt:lpstr>Recap Array: declaration</vt:lpstr>
      <vt:lpstr>Recap Array: declaration</vt:lpstr>
      <vt:lpstr>Recap Array: declaration</vt:lpstr>
      <vt:lpstr>Recap Array: declaration</vt:lpstr>
      <vt:lpstr>Recap Array: declaration</vt:lpstr>
      <vt:lpstr>Recap Array: array decay</vt:lpstr>
      <vt:lpstr>Recap Array: array decay</vt:lpstr>
      <vt:lpstr>Recap Array: array decay</vt:lpstr>
      <vt:lpstr>Recap Array: array decay</vt:lpstr>
      <vt:lpstr>Recap Array: array decay</vt:lpstr>
      <vt:lpstr>Recap Array: array decay</vt:lpstr>
      <vt:lpstr>Problem 13.1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Problem 13.1 FAQ for the interested</vt:lpstr>
      <vt:lpstr>Problem 13.1 FAQ for the interested</vt:lpstr>
      <vt:lpstr>Problem 13.2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Problem 13.3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Problem 14.1 Part 1</vt:lpstr>
      <vt:lpstr>PowerPoint Presentation</vt:lpstr>
      <vt:lpstr>Problem 14.1 Part 2</vt:lpstr>
      <vt:lpstr>PowerPoint Presentation</vt:lpstr>
      <vt:lpstr>Problem 14.1 Part 3</vt:lpstr>
      <vt:lpstr>PowerPoint Presentation</vt:lpstr>
      <vt:lpstr>Problem 14.2 Part 1</vt:lpstr>
      <vt:lpstr>PowerPoint Presentation</vt:lpstr>
      <vt:lpstr>PowerPoint Presentation</vt:lpstr>
      <vt:lpstr>PowerPoint Presentation</vt:lpstr>
      <vt:lpstr>Problem 14.2 Part 2</vt:lpstr>
      <vt:lpstr>PowerPoint Presentation</vt:lpstr>
      <vt:lpstr>PowerPoint Presentation</vt:lpstr>
      <vt:lpstr>Problem 14.2</vt:lpstr>
      <vt:lpstr>Problem 14.2</vt:lpstr>
      <vt:lpstr>Problem 15.1</vt:lpstr>
      <vt:lpstr>Problem 15.1</vt:lpstr>
      <vt:lpstr>Problem 15.2</vt:lpstr>
      <vt:lpstr>Problem 15.2 Part 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Review: assignment 3 General comments: the good</vt:lpstr>
      <vt:lpstr>Review: assignment 3 General comments: type casting</vt:lpstr>
      <vt:lpstr>Review: assignment 3 General comments: over-commenting</vt:lpstr>
      <vt:lpstr>Review: assignment 3 kendall.c</vt:lpstr>
      <vt:lpstr>Review: assignment 3 kendall.c</vt:lpstr>
      <vt:lpstr>Review: assignment 3 countingsort.c</vt:lpstr>
      <vt:lpstr>Review: assignment 3 countingsort.c</vt:lpstr>
      <vt:lpstr>Review: assignment 3 countingsort.c</vt:lpstr>
      <vt:lpstr>Review: assignment 3 countingsort.c</vt:lpstr>
      <vt:lpstr>Review: assignment 3 countingsort.c</vt:lpstr>
      <vt:lpstr>Review: assignment 3 countingsort.c</vt:lpstr>
      <vt:lpstr>Review: assignment 3 countingsort.c</vt:lpstr>
      <vt:lpstr>Review: assignment 3 countingsort.c</vt:lpstr>
      <vt:lpstr>Review: assignment 3 countingsort.c</vt:lpstr>
    </vt:vector>
  </TitlesOfParts>
  <Company/>
  <LinksUpToDate>false</LinksUpToDate>
  <SharedDoc>false</SharedDoc>
  <HyperlinksChanged>false</HyperlinksChanged>
  <AppVersion>15.0041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Tutorial 1 Group XX</dc:title>
  <dc:creator>Ooi Wei Tsang</dc:creator>
  <cp:lastModifiedBy>Joanne Ong Cui Fang</cp:lastModifiedBy>
  <cp:revision>390</cp:revision>
  <dcterms:created xsi:type="dcterms:W3CDTF">2018-08-20T03:20:59Z</dcterms:created>
  <dcterms:modified xsi:type="dcterms:W3CDTF">2018-10-09T11:18:17Z</dcterms:modified>
</cp:coreProperties>
</file>